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6"/>
  </p:handoutMasterIdLst>
  <p:sldIdLst>
    <p:sldId id="257" r:id="rId3"/>
    <p:sldId id="267" r:id="rId5"/>
    <p:sldId id="260" r:id="rId6"/>
    <p:sldId id="269" r:id="rId7"/>
    <p:sldId id="301" r:id="rId8"/>
    <p:sldId id="271" r:id="rId9"/>
    <p:sldId id="302" r:id="rId10"/>
    <p:sldId id="285" r:id="rId11"/>
    <p:sldId id="283" r:id="rId12"/>
    <p:sldId id="303" r:id="rId13"/>
    <p:sldId id="276" r:id="rId14"/>
    <p:sldId id="277" r:id="rId15"/>
    <p:sldId id="281" r:id="rId16"/>
    <p:sldId id="328" r:id="rId17"/>
    <p:sldId id="282" r:id="rId18"/>
    <p:sldId id="304" r:id="rId19"/>
    <p:sldId id="327" r:id="rId20"/>
    <p:sldId id="305" r:id="rId21"/>
    <p:sldId id="306" r:id="rId22"/>
    <p:sldId id="307" r:id="rId23"/>
    <p:sldId id="275" r:id="rId24"/>
    <p:sldId id="274" r:id="rId25"/>
    <p:sldId id="273" r:id="rId26"/>
    <p:sldId id="280" r:id="rId27"/>
    <p:sldId id="272" r:id="rId28"/>
    <p:sldId id="287" r:id="rId29"/>
    <p:sldId id="288" r:id="rId30"/>
    <p:sldId id="278" r:id="rId31"/>
    <p:sldId id="284" r:id="rId32"/>
    <p:sldId id="308" r:id="rId33"/>
    <p:sldId id="309" r:id="rId34"/>
    <p:sldId id="286" r:id="rId3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6"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howGuides="1">
      <p:cViewPr varScale="1">
        <p:scale>
          <a:sx n="77" d="100"/>
          <a:sy n="77" d="100"/>
        </p:scale>
        <p:origin x="1546" y="67"/>
      </p:cViewPr>
      <p:guideLst>
        <p:guide orient="horz" pos="2206"/>
        <p:guide pos="2880"/>
      </p:guideLst>
    </p:cSldViewPr>
  </p:slideViewPr>
  <p:notesTextViewPr>
    <p:cViewPr>
      <p:scale>
        <a:sx n="1" d="1"/>
        <a:sy n="1" d="1"/>
      </p:scale>
      <p:origin x="0" y="0"/>
    </p:cViewPr>
  </p:notesTextViewPr>
  <p:notesViewPr>
    <p:cSldViewPr>
      <p:cViewPr varScale="1">
        <p:scale>
          <a:sx n="66" d="100"/>
          <a:sy n="66" d="100"/>
        </p:scale>
        <p:origin x="3134" y="8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handoutMaster" Target="handoutMasters/handoutMaster1.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a:t>REVIEW-I</a:t>
            </a:r>
            <a:endParaRPr lang="en-IN"/>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ED86515-8EBA-400E-A96D-2F8A6C60D655}" type="datetimeFigureOut">
              <a:rPr lang="en-IN" smtClean="0"/>
            </a:fld>
            <a:endParaRPr lang="en-IN"/>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r>
              <a:rPr lang="en-IN"/>
              <a:t>BATCH NO:                   PRESENTED DATE:</a:t>
            </a:r>
            <a:endParaRPr lang="en-I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C4878CF-8FC7-4370-B28D-5CC1922D65AA}" type="slidenum">
              <a:rPr lang="en-IN" smtClean="0"/>
            </a:fld>
            <a:endParaRPr lang="en-IN"/>
          </a:p>
        </p:txBody>
      </p:sp>
    </p:spTree>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IN"/>
              <a:t>REVIEW-I</a:t>
            </a:r>
            <a:endParaRPr lang="en-IN"/>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32EFEE-7E95-432F-B5F7-1629128B8B50}" type="datetimeFigureOut">
              <a:rPr lang="en-IN" smtClean="0"/>
            </a:fld>
            <a:endParaRPr lang="en-I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IN"/>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r>
              <a:rPr lang="en-IN"/>
              <a:t>BATCH NO:                   PRESENTED DATE:</a:t>
            </a:r>
            <a:endParaRPr lang="en-I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0769F63-365D-4A0A-B033-A46EF4671CBB}" type="slidenum">
              <a:rPr lang="en-IN" smtClean="0"/>
            </a:fld>
            <a:endParaRPr lang="en-IN"/>
          </a:p>
        </p:txBody>
      </p:sp>
    </p:spTree>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20769F63-365D-4A0A-B033-A46EF4671CBB}" type="slidenum">
              <a:rPr lang="en-IN" smtClean="0"/>
            </a:fld>
            <a:endParaRPr lang="en-IN"/>
          </a:p>
        </p:txBody>
      </p:sp>
      <p:sp>
        <p:nvSpPr>
          <p:cNvPr id="5" name="Footer Placeholder 4"/>
          <p:cNvSpPr>
            <a:spLocks noGrp="1"/>
          </p:cNvSpPr>
          <p:nvPr>
            <p:ph type="ftr" sz="quarter" idx="11"/>
          </p:nvPr>
        </p:nvSpPr>
        <p:spPr/>
        <p:txBody>
          <a:bodyPr/>
          <a:lstStyle/>
          <a:p>
            <a:r>
              <a:rPr lang="en-IN"/>
              <a:t>BATCH NO:                   PRESENTED DATE:</a:t>
            </a:r>
            <a:endParaRPr lang="en-IN"/>
          </a:p>
        </p:txBody>
      </p:sp>
      <p:sp>
        <p:nvSpPr>
          <p:cNvPr id="6" name="Header Placeholder 5"/>
          <p:cNvSpPr>
            <a:spLocks noGrp="1"/>
          </p:cNvSpPr>
          <p:nvPr>
            <p:ph type="hdr" sz="quarter" idx="12"/>
          </p:nvPr>
        </p:nvSpPr>
        <p:spPr/>
        <p:txBody>
          <a:bodyPr/>
          <a:lstStyle/>
          <a:p>
            <a:r>
              <a:rPr lang="en-IN"/>
              <a:t>REVIEW-I</a:t>
            </a:r>
            <a:endParaRPr lang="en-IN"/>
          </a:p>
        </p:txBody>
      </p:sp>
    </p:spTree>
  </p:cSld>
  <p:clrMapOvr>
    <a:masterClrMapping/>
  </p:clrMapOvr>
</p:notes>
</file>

<file path=ppt/slideLayouts/_rels/slideLayout1.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5.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5" Type="http://schemas.microsoft.com/office/2007/relationships/hdphoto" Target="../media/image4.wdp"/><Relationship Id="rId4" Type="http://schemas.openxmlformats.org/officeDocument/2006/relationships/image" Target="../media/image5.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Title Slide">
    <p:spTree>
      <p:nvGrpSpPr>
        <p:cNvPr id="1" name=""/>
        <p:cNvGrpSpPr/>
        <p:nvPr/>
      </p:nvGrpSpPr>
      <p:grpSpPr>
        <a:xfrm>
          <a:off x="0" y="0"/>
          <a:ext cx="0" cy="0"/>
          <a:chOff x="0" y="0"/>
          <a:chExt cx="0" cy="0"/>
        </a:xfrm>
      </p:grpSpPr>
      <p:sp>
        <p:nvSpPr>
          <p:cNvPr id="7" name="Rectangle 6"/>
          <p:cNvSpPr/>
          <p:nvPr/>
        </p:nvSpPr>
        <p:spPr>
          <a:xfrm>
            <a:off x="685800" y="1346947"/>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85800" y="4282763"/>
            <a:ext cx="7772400"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85800" y="1484779"/>
            <a:ext cx="7772400"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593330" cy="3035808"/>
          </a:xfrm>
        </p:spPr>
        <p:txBody>
          <a:bodyPr anchor="ctr">
            <a:noAutofit/>
          </a:bodyPr>
          <a:lstStyle>
            <a:lvl1pPr algn="l">
              <a:lnSpc>
                <a:spcPct val="80000"/>
              </a:lnSpc>
              <a:defRPr sz="6400" b="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2870D537-EDE2-49AE-810C-8B0B3D1F84AB}" type="datetime1">
              <a:rPr lang="en-IN" smtClean="0"/>
            </a:fld>
            <a:endParaRPr lang="en-IN"/>
          </a:p>
        </p:txBody>
      </p:sp>
      <p:sp>
        <p:nvSpPr>
          <p:cNvPr id="5" name="Footer Placeholder 4"/>
          <p:cNvSpPr>
            <a:spLocks noGrp="1"/>
          </p:cNvSpPr>
          <p:nvPr>
            <p:ph type="ftr" sz="quarter" idx="11"/>
          </p:nvPr>
        </p:nvSpPr>
        <p:spPr>
          <a:xfrm>
            <a:off x="812805" y="6272785"/>
            <a:ext cx="4745736" cy="365125"/>
          </a:xfrm>
        </p:spPr>
        <p:txBody>
          <a:bodyPr/>
          <a:lstStyle/>
          <a:p>
            <a:r>
              <a:rPr lang="en-IN"/>
              <a:t>BATCH NO:        DEPARTMENT OF COMPUTER SCIENCE &amp; ENGINEERING</a:t>
            </a:r>
            <a:endParaRPr lang="en-IN"/>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FA00FD27-8DB0-4CB2-BD37-BEA95C6A1008}" type="slidenum">
              <a:rPr lang="en-IN" smtClean="0"/>
            </a:fld>
            <a:endParaRPr lang="en-I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363BA35F-3FF9-4172-8315-9A07D29B3C60}" type="datetime1">
              <a:rPr lang="en-IN" smtClean="0"/>
            </a:fld>
            <a:endParaRPr lang="en-IN"/>
          </a:p>
        </p:txBody>
      </p:sp>
      <p:sp>
        <p:nvSpPr>
          <p:cNvPr id="8" name="Footer Placeholder 7"/>
          <p:cNvSpPr>
            <a:spLocks noGrp="1"/>
          </p:cNvSpPr>
          <p:nvPr>
            <p:ph type="ftr" sz="quarter" idx="11"/>
          </p:nvPr>
        </p:nvSpPr>
        <p:spPr/>
        <p:txBody>
          <a:bodyPr/>
          <a:lstStyle/>
          <a:p>
            <a:r>
              <a:rPr lang="en-IN"/>
              <a:t>BATCH NO:        DEPARTMENT OF COMPUTER SCIENCE &amp; ENGINEERING</a:t>
            </a:r>
            <a:endParaRPr lang="en-IN"/>
          </a:p>
        </p:txBody>
      </p:sp>
      <p:sp>
        <p:nvSpPr>
          <p:cNvPr id="9" name="Slide Number Placeholder 8"/>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lvl1pPr>
              <a:defRPr b="0"/>
            </a:lvl1pPr>
          </a:lstStyle>
          <a:p>
            <a:r>
              <a:rPr lang="en-US"/>
              <a:t>Click to edit Master title style</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CA4DB02-0D07-4586-887F-03783EBD29DC}" type="datetime1">
              <a:rPr lang="en-IN" smtClean="0"/>
            </a:fld>
            <a:endParaRPr lang="en-IN"/>
          </a:p>
        </p:txBody>
      </p:sp>
      <p:sp>
        <p:nvSpPr>
          <p:cNvPr id="8" name="Footer Placeholder 7"/>
          <p:cNvSpPr>
            <a:spLocks noGrp="1"/>
          </p:cNvSpPr>
          <p:nvPr>
            <p:ph type="ftr" sz="quarter" idx="11"/>
          </p:nvPr>
        </p:nvSpPr>
        <p:spPr/>
        <p:txBody>
          <a:bodyPr/>
          <a:lstStyle/>
          <a:p>
            <a:r>
              <a:rPr lang="en-IN"/>
              <a:t>BATCH NO:        DEPARTMENT OF COMPUTER SCIENCE &amp; ENGINEERING</a:t>
            </a:r>
            <a:endParaRPr lang="en-IN"/>
          </a:p>
        </p:txBody>
      </p:sp>
      <p:sp>
        <p:nvSpPr>
          <p:cNvPr id="9" name="Slide Number Placeholder 8"/>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29B7F2CF-3883-4F4C-B632-6E38E4E094B5}" type="datetime1">
              <a:rPr lang="en-IN" smtClean="0"/>
            </a:fld>
            <a:endParaRPr lang="en-IN"/>
          </a:p>
        </p:txBody>
      </p:sp>
      <p:sp>
        <p:nvSpPr>
          <p:cNvPr id="8" name="Footer Placeholder 7"/>
          <p:cNvSpPr>
            <a:spLocks noGrp="1"/>
          </p:cNvSpPr>
          <p:nvPr>
            <p:ph type="ftr" sz="quarter" idx="11"/>
          </p:nvPr>
        </p:nvSpPr>
        <p:spPr/>
        <p:txBody>
          <a:bodyPr/>
          <a:lstStyle/>
          <a:p>
            <a:r>
              <a:rPr lang="en-IN"/>
              <a:t>BATCH NO:        DEPARTMENT OF COMPUTER SCIENCE &amp; ENGINEERING</a:t>
            </a:r>
            <a:endParaRPr lang="en-IN"/>
          </a:p>
        </p:txBody>
      </p:sp>
      <p:sp>
        <p:nvSpPr>
          <p:cNvPr id="9" name="Slide Number Placeholder 8"/>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showMasterSp="0">
  <p:cSld name="Section Header">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0000"/>
              </a:lnSpc>
              <a:defRPr sz="6400" b="0"/>
            </a:lvl1pPr>
          </a:lstStyle>
          <a:p>
            <a:r>
              <a:rPr lang="en-US"/>
              <a:t>Click to edit Master title style</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B1066AE2-AF1D-4677-96D7-EBAA6AE25E23}" type="datetime1">
              <a:rPr lang="en-IN" smtClean="0"/>
            </a:fld>
            <a:endParaRPr lang="en-IN"/>
          </a:p>
        </p:txBody>
      </p:sp>
      <p:sp>
        <p:nvSpPr>
          <p:cNvPr id="5" name="Footer Placeholder 4"/>
          <p:cNvSpPr>
            <a:spLocks noGrp="1"/>
          </p:cNvSpPr>
          <p:nvPr>
            <p:ph type="ftr" sz="quarter" idx="11"/>
          </p:nvPr>
        </p:nvSpPr>
        <p:spPr>
          <a:xfrm>
            <a:off x="1636099" y="6272784"/>
            <a:ext cx="4745736" cy="365125"/>
          </a:xfrm>
        </p:spPr>
        <p:txBody>
          <a:bodyPr/>
          <a:lstStyle>
            <a:lvl1pPr>
              <a:defRPr>
                <a:solidFill>
                  <a:schemeClr val="accent1">
                    <a:lumMod val="50000"/>
                  </a:schemeClr>
                </a:solidFill>
              </a:defRPr>
            </a:lvl1pPr>
          </a:lstStyle>
          <a:p>
            <a:r>
              <a:rPr lang="en-IN"/>
              <a:t>BATCH NO:        DEPARTMENT OF COMPUTER SCIENCE &amp; ENGINEERING</a:t>
            </a:r>
            <a:endParaRPr lang="en-IN"/>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FA00FD27-8DB0-4CB2-BD37-BEA95C6A1008}" type="slidenum">
              <a:rPr lang="en-IN" smtClean="0"/>
            </a:fld>
            <a:endParaRPr lang="en-I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fld id="{D01B02B2-2503-42D5-8933-DD97C0BEA5D0}" type="datetime1">
              <a:rPr lang="en-IN" smtClean="0"/>
            </a:fld>
            <a:endParaRPr lang="en-IN"/>
          </a:p>
        </p:txBody>
      </p:sp>
      <p:sp>
        <p:nvSpPr>
          <p:cNvPr id="6" name="Footer Placeholder 5"/>
          <p:cNvSpPr>
            <a:spLocks noGrp="1"/>
          </p:cNvSpPr>
          <p:nvPr>
            <p:ph type="ftr" sz="quarter" idx="11"/>
          </p:nvPr>
        </p:nvSpPr>
        <p:spPr/>
        <p:txBody>
          <a:bodyPr/>
          <a:lstStyle/>
          <a:p>
            <a:r>
              <a:rPr lang="en-IN"/>
              <a:t>BATCH NO:        DEPARTMENT OF COMPUTER SCIENCE &amp; ENGINEERING</a:t>
            </a:r>
            <a:endParaRPr lang="en-IN"/>
          </a:p>
        </p:txBody>
      </p:sp>
      <p:sp>
        <p:nvSpPr>
          <p:cNvPr id="7" name="Slide Number Placeholder 6"/>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fld id="{15CB3616-465C-495D-9A00-056676821BE6}" type="datetime1">
              <a:rPr lang="en-IN" smtClean="0"/>
            </a:fld>
            <a:endParaRPr lang="en-IN"/>
          </a:p>
        </p:txBody>
      </p:sp>
      <p:sp>
        <p:nvSpPr>
          <p:cNvPr id="8" name="Footer Placeholder 7"/>
          <p:cNvSpPr>
            <a:spLocks noGrp="1"/>
          </p:cNvSpPr>
          <p:nvPr>
            <p:ph type="ftr" sz="quarter" idx="11"/>
          </p:nvPr>
        </p:nvSpPr>
        <p:spPr/>
        <p:txBody>
          <a:bodyPr/>
          <a:lstStyle/>
          <a:p>
            <a:r>
              <a:rPr lang="en-IN"/>
              <a:t>BATCH NO:        DEPARTMENT OF COMPUTER SCIENCE &amp; ENGINEERING</a:t>
            </a:r>
            <a:endParaRPr lang="en-IN"/>
          </a:p>
        </p:txBody>
      </p:sp>
      <p:sp>
        <p:nvSpPr>
          <p:cNvPr id="9" name="Slide Number Placeholder 8"/>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55F0F884-C838-417E-99C1-DE1F0E45D1A5}" type="datetime1">
              <a:rPr lang="en-IN" smtClean="0"/>
            </a:fld>
            <a:endParaRPr lang="en-IN"/>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r>
              <a:rPr lang="en-IN"/>
              <a:t>BATCH NO: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51429E6-F48A-43E5-A67A-B601591398FA}" type="datetime1">
              <a:rPr lang="en-IN" smtClean="0"/>
            </a:fld>
            <a:endParaRPr lang="en-IN"/>
          </a:p>
        </p:txBody>
      </p:sp>
      <p:sp>
        <p:nvSpPr>
          <p:cNvPr id="3" name="Footer Placeholder 2"/>
          <p:cNvSpPr>
            <a:spLocks noGrp="1"/>
          </p:cNvSpPr>
          <p:nvPr>
            <p:ph type="ftr" sz="quarter" idx="11"/>
          </p:nvPr>
        </p:nvSpPr>
        <p:spPr/>
        <p:txBody>
          <a:bodyPr/>
          <a:lstStyle/>
          <a:p>
            <a:r>
              <a:rPr lang="en-IN"/>
              <a:t>BATCH NO:        DEPARTMENT OF COMPUTER SCIENCE &amp; ENGINEERING</a:t>
            </a:r>
            <a:endParaRPr lang="en-IN"/>
          </a:p>
        </p:txBody>
      </p:sp>
      <p:sp>
        <p:nvSpPr>
          <p:cNvPr id="4" name="Slide Number Placeholder 3"/>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showMasterSp="0">
  <p:cSld name="Content with Caption">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073DCE43-7549-4D6F-B1F3-E92C10B6BCCC}" type="datetime1">
              <a:rPr lang="en-IN" smtClean="0"/>
            </a:fld>
            <a:endParaRPr lang="en-IN"/>
          </a:p>
        </p:txBody>
      </p:sp>
      <p:sp>
        <p:nvSpPr>
          <p:cNvPr id="10" name="Footer Placeholder 9"/>
          <p:cNvSpPr>
            <a:spLocks noGrp="1"/>
          </p:cNvSpPr>
          <p:nvPr>
            <p:ph type="ftr" sz="quarter" idx="11"/>
          </p:nvPr>
        </p:nvSpPr>
        <p:spPr/>
        <p:txBody>
          <a:bodyPr/>
          <a:lstStyle/>
          <a:p>
            <a:r>
              <a:rPr lang="en-IN"/>
              <a:t>BATCH NO:        DEPARTMENT OF COMPUTER SCIENCE &amp; ENGINEERING</a:t>
            </a:r>
            <a:endParaRPr lang="en-IN"/>
          </a:p>
        </p:txBody>
      </p:sp>
      <p:sp>
        <p:nvSpPr>
          <p:cNvPr id="11" name="Slide Number Placeholder 10"/>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showMasterSp="0">
  <p:cSld name="Picture with Caption">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F4BACCD4-F58A-4D26-959D-A6D58818C3CA}" type="datetime1">
              <a:rPr lang="en-IN" smtClean="0"/>
            </a:fld>
            <a:endParaRPr lang="en-IN"/>
          </a:p>
        </p:txBody>
      </p:sp>
      <p:sp>
        <p:nvSpPr>
          <p:cNvPr id="10" name="Slide Number Placeholder 9"/>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image" Target="../media/image3.png"/><Relationship Id="rId14" Type="http://schemas.openxmlformats.org/officeDocument/2006/relationships/image" Target="../media/image6.png"/><Relationship Id="rId13" Type="http://schemas.microsoft.com/office/2007/relationships/hdphoto" Target="../media/image4.wdp"/><Relationship Id="rId12" Type="http://schemas.openxmlformats.org/officeDocument/2006/relationships/image" Target="../media/image5.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2">
                <a:duotone>
                  <a:schemeClr val="accent1">
                    <a:shade val="45000"/>
                    <a:satMod val="135000"/>
                  </a:schemeClr>
                  <a:prstClr val="white"/>
                </a:duotone>
                <a:extLst>
                  <a:ext uri="{BEBA8EAE-BF5A-486C-A8C5-ECC9F3942E4B}">
                    <a14:imgProps xmlns:a14="http://schemas.microsoft.com/office/drawing/2010/main">
                      <a14:imgLayer r:embed="rId13">
                        <a14:imgEffect>
                          <a14:brightnessContrast bright="-40000" contrast="20000"/>
                        </a14:imgEffect>
                        <a14:imgEffect>
                          <a14:saturation sat="95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9BEDCF45-E68F-436B-B297-193DBD8C6844}" type="datetime1">
              <a:rPr lang="en-IN" smtClean="0"/>
            </a:fld>
            <a:endParaRPr lang="en-IN"/>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r>
              <a:rPr lang="en-IN"/>
              <a:t>BATCH NO:        DEPARTMENT OF COMPUTER SCIENCE &amp; ENGINEERING</a:t>
            </a:r>
            <a:endParaRPr lang="en-IN"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r>
              <a:rPr lang="en-IN"/>
              <a:t>BATCH-NO:</a:t>
            </a:r>
            <a:endParaRPr lang="en-IN" dirty="0"/>
          </a:p>
        </p:txBody>
      </p:sp>
      <p:pic>
        <p:nvPicPr>
          <p:cNvPr id="10" name="Picture 9"/>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7308304" y="468078"/>
            <a:ext cx="1119658" cy="1119658"/>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200" b="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anose="05000000000000000000"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400"/>
        </a:spcBef>
        <a:spcAft>
          <a:spcPts val="200"/>
        </a:spcAft>
        <a:buClr>
          <a:schemeClr val="accent1">
            <a:lumMod val="75000"/>
          </a:schemeClr>
        </a:buClr>
        <a:buSzPct val="85000"/>
        <a:buFont typeface="Wingdings" panose="05000000000000000000"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png"/><Relationship Id="rId2" Type="http://schemas.microsoft.com/office/2007/relationships/media" Target="../media/media1.mp4"/><Relationship Id="rId1" Type="http://schemas.openxmlformats.org/officeDocument/2006/relationships/video" Target="../media/media1.mp4"/></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VTU"/>
          <p:cNvPicPr/>
          <p:nvPr/>
        </p:nvPicPr>
        <p:blipFill>
          <a:blip r:embed="rId1">
            <a:extLst>
              <a:ext uri="{28A0092B-C50C-407E-A947-70E740481C1C}">
                <a14:useLocalDpi xmlns:a14="http://schemas.microsoft.com/office/drawing/2010/main" val="0"/>
              </a:ext>
            </a:extLst>
          </a:blip>
          <a:srcRect/>
          <a:stretch>
            <a:fillRect/>
          </a:stretch>
        </p:blipFill>
        <p:spPr bwMode="auto">
          <a:xfrm>
            <a:off x="2915816" y="839440"/>
            <a:ext cx="3096344" cy="710214"/>
          </a:xfrm>
          <a:prstGeom prst="rect">
            <a:avLst/>
          </a:prstGeom>
          <a:noFill/>
          <a:ln>
            <a:noFill/>
          </a:ln>
        </p:spPr>
      </p:pic>
      <p:sp>
        <p:nvSpPr>
          <p:cNvPr id="4" name="Rectangle 3"/>
          <p:cNvSpPr/>
          <p:nvPr/>
        </p:nvSpPr>
        <p:spPr>
          <a:xfrm>
            <a:off x="755576" y="1700808"/>
            <a:ext cx="7848872" cy="1876425"/>
          </a:xfrm>
          <a:prstGeom prst="rect">
            <a:avLst/>
          </a:prstGeom>
        </p:spPr>
        <p:txBody>
          <a:bodyPr wrap="square">
            <a:spAutoFit/>
          </a:bodyPr>
          <a:lstStyle/>
          <a:p>
            <a:pPr algn="ctr"/>
            <a:r>
              <a:rPr lang="en-US" sz="1600" b="1" dirty="0">
                <a:latin typeface="Times New Roman" panose="02020603050405020304" pitchFamily="18" charset="0"/>
                <a:ea typeface="Verdana" panose="020B0604030504040204" pitchFamily="34" charset="0"/>
                <a:cs typeface="Times New Roman" panose="02020603050405020304" pitchFamily="18" charset="0"/>
              </a:rPr>
              <a:t>DEPARTMENT OF COMPUTER SCIENCE &amp; ENGINEERING</a:t>
            </a:r>
            <a:endParaRPr lang="en-US" sz="1600" b="1" dirty="0">
              <a:latin typeface="Times New Roman" panose="02020603050405020304" pitchFamily="18" charset="0"/>
              <a:ea typeface="Verdana" panose="020B0604030504040204" pitchFamily="34" charset="0"/>
              <a:cs typeface="Times New Roman" panose="02020603050405020304" pitchFamily="18" charset="0"/>
            </a:endParaRPr>
          </a:p>
          <a:p>
            <a:pPr algn="ctr"/>
            <a:r>
              <a:rPr lang="en-US" sz="1600" b="1" dirty="0">
                <a:latin typeface="Times New Roman" panose="02020603050405020304" pitchFamily="18" charset="0"/>
                <a:ea typeface="Verdana" panose="020B0604030504040204" pitchFamily="34" charset="0"/>
                <a:cs typeface="Times New Roman" panose="02020603050405020304" pitchFamily="18" charset="0"/>
              </a:rPr>
              <a:t>SCHOOL OF COMPUTING</a:t>
            </a:r>
            <a:endParaRPr lang="en-US" sz="1600" b="1" dirty="0">
              <a:latin typeface="Times New Roman" panose="02020603050405020304" pitchFamily="18" charset="0"/>
              <a:ea typeface="Verdana" panose="020B0604030504040204" pitchFamily="34" charset="0"/>
              <a:cs typeface="Times New Roman" panose="02020603050405020304" pitchFamily="18" charset="0"/>
            </a:endParaRPr>
          </a:p>
          <a:p>
            <a:pPr lvl="0" algn="ctr" eaLnBrk="1" latinLnBrk="1" hangingPunct="1"/>
            <a:r>
              <a:rPr lang="en-US" altLang="en-US" sz="1600" b="1" dirty="0">
                <a:latin typeface="Times New Roman" panose="02020603050405020304" pitchFamily="18" charset="0"/>
                <a:ea typeface="Verdana" panose="020B0604030504040204" pitchFamily="34" charset="0"/>
              </a:rPr>
              <a:t>1156CS701- MAJOR PROJECT </a:t>
            </a:r>
            <a:endParaRPr lang="en-US" altLang="en-US" sz="1600" b="1" dirty="0">
              <a:latin typeface="Times New Roman" panose="02020603050405020304" pitchFamily="18" charset="0"/>
              <a:ea typeface="Verdana" panose="020B0604030504040204" pitchFamily="34" charset="0"/>
            </a:endParaRPr>
          </a:p>
          <a:p>
            <a:pPr algn="ctr" rtl="0">
              <a:spcBef>
                <a:spcPts val="0"/>
              </a:spcBef>
              <a:spcAft>
                <a:spcPts val="0"/>
              </a:spcAft>
            </a:pPr>
            <a:r>
              <a:rPr lang="en-IN" sz="1800" b="1" i="0" u="none" strike="noStrike" dirty="0">
                <a:solidFill>
                  <a:srgbClr val="000000"/>
                </a:solidFill>
                <a:effectLst/>
                <a:latin typeface="Times New Roman" panose="02020603050405020304" pitchFamily="18" charset="0"/>
              </a:rPr>
              <a:t>INTERNSHIP THROUGH ABROAD</a:t>
            </a:r>
            <a:endParaRPr lang="en-IN" sz="1600" b="0" dirty="0">
              <a:effectLst/>
            </a:endParaRPr>
          </a:p>
          <a:p>
            <a:pPr algn="ctr"/>
            <a:r>
              <a:rPr lang="en-US" sz="1600" b="1" dirty="0">
                <a:latin typeface="Times New Roman" panose="02020603050405020304" pitchFamily="18" charset="0"/>
                <a:ea typeface="Verdana" panose="020B0604030504040204" pitchFamily="34" charset="0"/>
                <a:cs typeface="Times New Roman" panose="02020603050405020304" pitchFamily="18" charset="0"/>
              </a:rPr>
              <a:t>WINTER SEMESTER(2023-2024) </a:t>
            </a:r>
            <a:endParaRPr lang="en-US" sz="1600" b="1" dirty="0">
              <a:latin typeface="Times New Roman" panose="02020603050405020304" pitchFamily="18" charset="0"/>
              <a:ea typeface="Verdana" panose="020B0604030504040204" pitchFamily="34" charset="0"/>
              <a:cs typeface="Times New Roman" panose="02020603050405020304" pitchFamily="18" charset="0"/>
            </a:endParaRPr>
          </a:p>
          <a:p>
            <a:pPr algn="ctr"/>
            <a:r>
              <a:rPr lang="en-US" sz="1600" b="1" dirty="0">
                <a:latin typeface="Times New Roman" panose="02020603050405020304" pitchFamily="18" charset="0"/>
                <a:ea typeface="Verdana" panose="020B0604030504040204" pitchFamily="34" charset="0"/>
                <a:cs typeface="Times New Roman" panose="02020603050405020304" pitchFamily="18" charset="0"/>
              </a:rPr>
              <a:t>REVIEW - I</a:t>
            </a:r>
            <a:endParaRPr lang="en-IN" sz="1600" dirty="0">
              <a:latin typeface="Times New Roman" panose="02020603050405020304" pitchFamily="18" charset="0"/>
              <a:ea typeface="Verdana" panose="020B0604030504040204" pitchFamily="34" charset="0"/>
              <a:cs typeface="Times New Roman" panose="02020603050405020304" pitchFamily="18" charset="0"/>
            </a:endParaRPr>
          </a:p>
          <a:p>
            <a:pPr algn="ctr"/>
            <a:endParaRPr lang="en-IN" dirty="0"/>
          </a:p>
        </p:txBody>
      </p:sp>
      <p:sp>
        <p:nvSpPr>
          <p:cNvPr id="7" name="Rectangle 6"/>
          <p:cNvSpPr/>
          <p:nvPr/>
        </p:nvSpPr>
        <p:spPr>
          <a:xfrm>
            <a:off x="557808" y="3362801"/>
            <a:ext cx="7848872" cy="1014730"/>
          </a:xfrm>
          <a:prstGeom prst="rect">
            <a:avLst/>
          </a:prstGeom>
        </p:spPr>
        <p:txBody>
          <a:bodyPr wrap="square">
            <a:spAutoFit/>
          </a:bodyPr>
          <a:lstStyle/>
          <a:p>
            <a:pPr algn="ctr"/>
            <a:r>
              <a:rPr lang="en-IN" sz="2000" b="1" dirty="0">
                <a:latin typeface="Times New Roman" panose="02020603050405020304" pitchFamily="18" charset="0"/>
                <a:cs typeface="Times New Roman" panose="02020603050405020304" pitchFamily="18" charset="0"/>
              </a:rPr>
              <a:t>“</a:t>
            </a:r>
            <a:r>
              <a:rPr lang="en-US" sz="2000" b="1">
                <a:latin typeface="Times New Roman" panose="02020603050405020304" pitchFamily="18" charset="0"/>
                <a:cs typeface="Times New Roman" panose="02020603050405020304" pitchFamily="18" charset="0"/>
                <a:sym typeface="+mn-ea"/>
              </a:rPr>
              <a:t>Envisioning S.E.M's by Inducting Edge </a:t>
            </a:r>
            <a:endParaRPr lang="en-US" sz="2000" b="1">
              <a:latin typeface="Times New Roman" panose="02020603050405020304" pitchFamily="18" charset="0"/>
              <a:cs typeface="Times New Roman" panose="02020603050405020304" pitchFamily="18" charset="0"/>
            </a:endParaRPr>
          </a:p>
          <a:p>
            <a:pPr algn="ctr"/>
            <a:r>
              <a:rPr lang="en-US" sz="2000" b="1">
                <a:latin typeface="Times New Roman" panose="02020603050405020304" pitchFamily="18" charset="0"/>
                <a:cs typeface="Times New Roman" panose="02020603050405020304" pitchFamily="18" charset="0"/>
                <a:sym typeface="+mn-ea"/>
              </a:rPr>
              <a:t>Computing and Predictive Modelling for </a:t>
            </a:r>
            <a:endParaRPr lang="en-US" sz="2000" b="1">
              <a:latin typeface="Times New Roman" panose="02020603050405020304" pitchFamily="18" charset="0"/>
              <a:cs typeface="Times New Roman" panose="02020603050405020304" pitchFamily="18" charset="0"/>
            </a:endParaRPr>
          </a:p>
          <a:p>
            <a:pPr algn="ctr"/>
            <a:r>
              <a:rPr lang="en-US" sz="2000" b="1">
                <a:latin typeface="Times New Roman" panose="02020603050405020304" pitchFamily="18" charset="0"/>
                <a:cs typeface="Times New Roman" panose="02020603050405020304" pitchFamily="18" charset="0"/>
                <a:sym typeface="+mn-ea"/>
              </a:rPr>
              <a:t>Achieving Net Zero Goals</a:t>
            </a:r>
            <a:r>
              <a:rPr lang="en-IN" sz="2000" b="1" dirty="0">
                <a:latin typeface="Times New Roman" panose="02020603050405020304" pitchFamily="18" charset="0"/>
                <a:cs typeface="Times New Roman" panose="02020603050405020304" pitchFamily="18" charset="0"/>
              </a:rPr>
              <a:t>”</a:t>
            </a:r>
            <a:endParaRPr lang="en-IN" sz="2000" dirty="0"/>
          </a:p>
        </p:txBody>
      </p:sp>
      <p:sp>
        <p:nvSpPr>
          <p:cNvPr id="8" name="Rectangle 7"/>
          <p:cNvSpPr/>
          <p:nvPr/>
        </p:nvSpPr>
        <p:spPr>
          <a:xfrm>
            <a:off x="3564394" y="4869160"/>
            <a:ext cx="5220072" cy="953135"/>
          </a:xfrm>
          <a:prstGeom prst="rect">
            <a:avLst/>
          </a:prstGeom>
        </p:spPr>
        <p:txBody>
          <a:bodyPr wrap="square">
            <a:spAutoFit/>
          </a:bodyPr>
          <a:lstStyle/>
          <a:p>
            <a:pPr algn="just"/>
            <a:r>
              <a:rPr lang="en-IN" sz="1400" b="1" dirty="0">
                <a:latin typeface="Times New Roman" panose="02020603050405020304" pitchFamily="18" charset="0"/>
                <a:cs typeface="Times New Roman" panose="02020603050405020304" pitchFamily="18" charset="0"/>
              </a:rPr>
              <a:t>PRESENTED BY</a:t>
            </a:r>
            <a:endParaRPr lang="en-IN" sz="1400" b="1" dirty="0">
              <a:latin typeface="Times New Roman" panose="02020603050405020304" pitchFamily="18" charset="0"/>
              <a:cs typeface="Times New Roman" panose="02020603050405020304" pitchFamily="18" charset="0"/>
            </a:endParaRPr>
          </a:p>
          <a:p>
            <a:pPr algn="just"/>
            <a:endParaRPr lang="en-IN" sz="1400" b="1" dirty="0">
              <a:latin typeface="Times New Roman" panose="02020603050405020304" pitchFamily="18" charset="0"/>
              <a:cs typeface="Times New Roman" panose="02020603050405020304" pitchFamily="18" charset="0"/>
            </a:endParaRPr>
          </a:p>
          <a:p>
            <a:pPr algn="just"/>
            <a:r>
              <a:rPr lang="en-IN" sz="1400" b="1" dirty="0">
                <a:latin typeface="Times New Roman" panose="02020603050405020304" pitchFamily="18" charset="0"/>
                <a:cs typeface="Times New Roman" panose="02020603050405020304" pitchFamily="18" charset="0"/>
              </a:rPr>
              <a:t>1. </a:t>
            </a:r>
            <a:r>
              <a:rPr lang="en-US" altLang="en-IN" sz="1400" b="1" dirty="0">
                <a:latin typeface="Times New Roman" panose="02020603050405020304" pitchFamily="18" charset="0"/>
                <a:cs typeface="Times New Roman" panose="02020603050405020304" pitchFamily="18" charset="0"/>
              </a:rPr>
              <a:t>MANIDEEP REDDY SRIPATHI (VTU17713) (20UECS0809)</a:t>
            </a:r>
            <a:endParaRPr lang="en-IN" sz="1400" b="1" dirty="0">
              <a:latin typeface="Times New Roman" panose="02020603050405020304" pitchFamily="18" charset="0"/>
              <a:cs typeface="Times New Roman" panose="02020603050405020304" pitchFamily="18" charset="0"/>
            </a:endParaRPr>
          </a:p>
          <a:p>
            <a:pPr algn="just"/>
            <a:endParaRPr lang="en-IN" sz="1400" b="1" dirty="0">
              <a:latin typeface="Times New Roman" panose="02020603050405020304" pitchFamily="18" charset="0"/>
              <a:cs typeface="Times New Roman" panose="02020603050405020304" pitchFamily="18" charset="0"/>
            </a:endParaRPr>
          </a:p>
        </p:txBody>
      </p:sp>
      <p:sp>
        <p:nvSpPr>
          <p:cNvPr id="9" name="Rectangle 8"/>
          <p:cNvSpPr/>
          <p:nvPr/>
        </p:nvSpPr>
        <p:spPr>
          <a:xfrm>
            <a:off x="216024" y="4831998"/>
            <a:ext cx="3185592" cy="953135"/>
          </a:xfrm>
          <a:prstGeom prst="rect">
            <a:avLst/>
          </a:prstGeom>
        </p:spPr>
        <p:txBody>
          <a:bodyPr wrap="square">
            <a:spAutoFit/>
          </a:bodyPr>
          <a:lstStyle/>
          <a:p>
            <a:r>
              <a:rPr lang="en-IN" sz="1400" b="1" dirty="0">
                <a:latin typeface="Times New Roman" panose="02020603050405020304" pitchFamily="18" charset="0"/>
                <a:cs typeface="Times New Roman" panose="02020603050405020304" pitchFamily="18" charset="0"/>
              </a:rPr>
              <a:t>SUPERVISED BY</a:t>
            </a:r>
            <a:endParaRPr lang="en-IN" sz="1400" b="1" dirty="0">
              <a:latin typeface="Times New Roman" panose="02020603050405020304" pitchFamily="18" charset="0"/>
              <a:cs typeface="Times New Roman" panose="02020603050405020304" pitchFamily="18" charset="0"/>
            </a:endParaRPr>
          </a:p>
          <a:p>
            <a:endParaRPr lang="en-IN" sz="1400" b="1" dirty="0">
              <a:latin typeface="Times New Roman" panose="02020603050405020304" pitchFamily="18" charset="0"/>
              <a:cs typeface="Times New Roman" panose="02020603050405020304" pitchFamily="18" charset="0"/>
            </a:endParaRPr>
          </a:p>
          <a:p>
            <a:r>
              <a:rPr sz="1400" b="1" dirty="0">
                <a:latin typeface="Times New Roman" panose="02020603050405020304" pitchFamily="18" charset="0"/>
                <a:cs typeface="Times New Roman" panose="02020603050405020304" pitchFamily="18" charset="0"/>
                <a:sym typeface="+mn-ea"/>
              </a:rPr>
              <a:t>Dr. G.DHANABALAN M.E.,Ph.D.,</a:t>
            </a:r>
            <a:endParaRPr sz="1400" b="1" dirty="0">
              <a:latin typeface="Times New Roman" panose="02020603050405020304" pitchFamily="18" charset="0"/>
              <a:cs typeface="Times New Roman" panose="02020603050405020304" pitchFamily="18" charset="0"/>
            </a:endParaRPr>
          </a:p>
          <a:p>
            <a:r>
              <a:rPr lang="en-US" altLang="en-IN" sz="1400" b="1" dirty="0">
                <a:latin typeface="Times New Roman" panose="02020603050405020304" pitchFamily="18" charset="0"/>
                <a:cs typeface="Times New Roman" panose="02020603050405020304" pitchFamily="18" charset="0"/>
              </a:rPr>
              <a:t>Associate Professor</a:t>
            </a:r>
            <a:endParaRPr lang="en-US" altLang="en-IN" sz="1400" b="1"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fld id="{BDE25BC2-97E0-42D5-B1EE-307C8651BB35}" type="datetime1">
              <a:rPr lang="en-IN" smtClean="0"/>
            </a:fld>
            <a:endParaRPr lang="en-IN"/>
          </a:p>
        </p:txBody>
      </p:sp>
      <p:sp>
        <p:nvSpPr>
          <p:cNvPr id="3" name="Footer Placeholder 2"/>
          <p:cNvSpPr>
            <a:spLocks noGrp="1"/>
          </p:cNvSpPr>
          <p:nvPr>
            <p:ph type="ftr" sz="quarter" idx="11"/>
          </p:nvPr>
        </p:nvSpPr>
        <p:spPr/>
        <p:txBody>
          <a:bodyPr/>
          <a:lstStyle/>
          <a:p>
            <a:r>
              <a:rPr lang="en-IN"/>
              <a:t>BATCH NO:        DEPARTMENT OF COMPUTER SCIENCE &amp; ENGINEERING</a:t>
            </a:r>
            <a:endParaRPr lang="en-IN"/>
          </a:p>
        </p:txBody>
      </p:sp>
      <p:sp>
        <p:nvSpPr>
          <p:cNvPr id="10" name="Slide Number Placeholder 9"/>
          <p:cNvSpPr>
            <a:spLocks noGrp="1"/>
          </p:cNvSpPr>
          <p:nvPr>
            <p:ph type="sldNum" sz="quarter" idx="12"/>
          </p:nvPr>
        </p:nvSpPr>
        <p:spPr>
          <a:xfrm>
            <a:off x="349111" y="6356351"/>
            <a:ext cx="8166239" cy="365125"/>
          </a:xfrm>
        </p:spPr>
        <p:txBody>
          <a:bodyPr/>
          <a:lstStyle/>
          <a:p>
            <a:pPr algn="ctr"/>
            <a:fld id="{FA00FD27-8DB0-4CB2-BD37-BEA95C6A1008}" type="slidenum">
              <a:rPr lang="en-IN" smtClean="0"/>
            </a:fld>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2290" y="-27813"/>
            <a:ext cx="7772400" cy="1609344"/>
          </a:xfrm>
        </p:spPr>
        <p:txBody>
          <a:bodyPr>
            <a:normAutofit/>
          </a:bodyPr>
          <a:lstStyle/>
          <a:p>
            <a:r>
              <a:rPr lang="en-IN" sz="2400" b="1" dirty="0">
                <a:latin typeface="Times New Roman" panose="02020603050405020304" pitchFamily="18" charset="0"/>
                <a:cs typeface="Times New Roman" panose="02020603050405020304" pitchFamily="18" charset="0"/>
              </a:rPr>
              <a:t>LITERATURE REVIEW</a:t>
            </a:r>
            <a:endParaRPr lang="en-US" sz="2400" dirty="0"/>
          </a:p>
        </p:txBody>
      </p:sp>
      <p:sp>
        <p:nvSpPr>
          <p:cNvPr id="3" name="Content Placeholder 2"/>
          <p:cNvSpPr>
            <a:spLocks noGrp="1"/>
          </p:cNvSpPr>
          <p:nvPr>
            <p:ph idx="1"/>
          </p:nvPr>
        </p:nvSpPr>
        <p:spPr>
          <a:xfrm>
            <a:off x="398780" y="1556258"/>
            <a:ext cx="7772400" cy="4050792"/>
          </a:xfrm>
        </p:spPr>
        <p:txBody>
          <a:bodyPr>
            <a:noAutofit/>
          </a:bodyPr>
          <a:lstStyle/>
          <a:p>
            <a:pPr marL="0" indent="457200" algn="just">
              <a:buNone/>
            </a:pPr>
            <a:r>
              <a:rPr lang="en-US" sz="1800" b="1">
                <a:latin typeface="Times New Roman" panose="02020603050405020304" pitchFamily="18" charset="0"/>
                <a:cs typeface="Times New Roman" panose="02020603050405020304" pitchFamily="18" charset="0"/>
                <a:sym typeface="+mn-ea"/>
              </a:rPr>
              <a:t>Jamuna et al. [</a:t>
            </a:r>
            <a:r>
              <a:rPr lang="en-IN" altLang="en-US" sz="1800" b="1">
                <a:latin typeface="Times New Roman" panose="02020603050405020304" pitchFamily="18" charset="0"/>
                <a:cs typeface="Times New Roman" panose="02020603050405020304" pitchFamily="18" charset="0"/>
                <a:sym typeface="+mn-ea"/>
              </a:rPr>
              <a:t>10</a:t>
            </a:r>
            <a:r>
              <a:rPr lang="en-US" sz="1800" b="1">
                <a:latin typeface="Times New Roman" panose="02020603050405020304" pitchFamily="18" charset="0"/>
                <a:cs typeface="Times New Roman" panose="02020603050405020304" pitchFamily="18" charset="0"/>
                <a:sym typeface="+mn-ea"/>
              </a:rPr>
              <a:t>]</a:t>
            </a:r>
            <a:r>
              <a:rPr lang="en-US" sz="1800">
                <a:latin typeface="Times New Roman" panose="02020603050405020304" pitchFamily="18" charset="0"/>
                <a:cs typeface="Times New Roman" panose="02020603050405020304" pitchFamily="18" charset="0"/>
                <a:sym typeface="+mn-ea"/>
              </a:rPr>
              <a:t> described an IoT-based metering system with a microcontroller and GSM modem, addressing manual electrical maintenance and theft detection. </a:t>
            </a:r>
            <a:endParaRPr lang="en-US" sz="1800">
              <a:latin typeface="Times New Roman" panose="02020603050405020304" pitchFamily="18" charset="0"/>
              <a:cs typeface="Times New Roman" panose="02020603050405020304" pitchFamily="18" charset="0"/>
              <a:sym typeface="+mn-ea"/>
            </a:endParaRPr>
          </a:p>
          <a:p>
            <a:pPr marL="0" indent="457200" algn="just">
              <a:buNone/>
            </a:pPr>
            <a:r>
              <a:rPr lang="en-US" sz="1800" b="1">
                <a:latin typeface="Times New Roman" panose="02020603050405020304" pitchFamily="18" charset="0"/>
                <a:cs typeface="Times New Roman" panose="02020603050405020304" pitchFamily="18" charset="0"/>
                <a:sym typeface="+mn-ea"/>
              </a:rPr>
              <a:t>Manikandan et al. [</a:t>
            </a:r>
            <a:r>
              <a:rPr lang="en-IN" altLang="en-US" sz="1800" b="1">
                <a:latin typeface="Times New Roman" panose="02020603050405020304" pitchFamily="18" charset="0"/>
                <a:cs typeface="Times New Roman" panose="02020603050405020304" pitchFamily="18" charset="0"/>
                <a:sym typeface="+mn-ea"/>
              </a:rPr>
              <a:t>11</a:t>
            </a:r>
            <a:r>
              <a:rPr lang="en-US" sz="1800" b="1">
                <a:latin typeface="Times New Roman" panose="02020603050405020304" pitchFamily="18" charset="0"/>
                <a:cs typeface="Times New Roman" panose="02020603050405020304" pitchFamily="18" charset="0"/>
                <a:sym typeface="+mn-ea"/>
              </a:rPr>
              <a:t>]</a:t>
            </a:r>
            <a:r>
              <a:rPr lang="en-US" sz="1800">
                <a:latin typeface="Times New Roman" panose="02020603050405020304" pitchFamily="18" charset="0"/>
                <a:cs typeface="Times New Roman" panose="02020603050405020304" pitchFamily="18" charset="0"/>
                <a:sym typeface="+mn-ea"/>
              </a:rPr>
              <a:t> introduced a system for automated power usage calculation, billing, and payment, using IoT to</a:t>
            </a:r>
            <a:r>
              <a:rPr lang="en-IN" altLang="en-US" sz="1800">
                <a:latin typeface="Times New Roman" panose="02020603050405020304" pitchFamily="18" charset="0"/>
                <a:cs typeface="Times New Roman" panose="02020603050405020304" pitchFamily="18" charset="0"/>
                <a:sym typeface="+mn-ea"/>
              </a:rPr>
              <a:t> </a:t>
            </a:r>
            <a:r>
              <a:rPr lang="en-US" sz="1800">
                <a:latin typeface="Times New Roman" panose="02020603050405020304" pitchFamily="18" charset="0"/>
                <a:cs typeface="Times New Roman" panose="02020603050405020304" pitchFamily="18" charset="0"/>
                <a:sym typeface="+mn-ea"/>
              </a:rPr>
              <a:t>improve efficiency in energy management. Innovative approaches in smart grid security and energy monitoring have been explored in recent studies. </a:t>
            </a:r>
            <a:endParaRPr lang="en-US" sz="1800">
              <a:latin typeface="Times New Roman" panose="02020603050405020304" pitchFamily="18" charset="0"/>
              <a:cs typeface="Times New Roman" panose="02020603050405020304" pitchFamily="18" charset="0"/>
              <a:sym typeface="+mn-ea"/>
            </a:endParaRPr>
          </a:p>
          <a:p>
            <a:pPr marL="0" indent="457200" algn="just">
              <a:buNone/>
            </a:pPr>
            <a:r>
              <a:rPr lang="en-US" sz="1800" b="1">
                <a:latin typeface="Times New Roman" panose="02020603050405020304" pitchFamily="18" charset="0"/>
                <a:cs typeface="Times New Roman" panose="02020603050405020304" pitchFamily="18" charset="0"/>
                <a:sym typeface="+mn-ea"/>
              </a:rPr>
              <a:t>Maule et al. [</a:t>
            </a:r>
            <a:r>
              <a:rPr lang="en-IN" altLang="en-US" sz="1800" b="1">
                <a:latin typeface="Times New Roman" panose="02020603050405020304" pitchFamily="18" charset="0"/>
                <a:cs typeface="Times New Roman" panose="02020603050405020304" pitchFamily="18" charset="0"/>
                <a:sym typeface="+mn-ea"/>
              </a:rPr>
              <a:t>12</a:t>
            </a:r>
            <a:r>
              <a:rPr lang="en-US" sz="1800" b="1">
                <a:latin typeface="Times New Roman" panose="02020603050405020304" pitchFamily="18" charset="0"/>
                <a:cs typeface="Times New Roman" panose="02020603050405020304" pitchFamily="18" charset="0"/>
                <a:sym typeface="+mn-ea"/>
              </a:rPr>
              <a:t>]</a:t>
            </a:r>
            <a:r>
              <a:rPr lang="en-US" sz="1800">
                <a:latin typeface="Times New Roman" panose="02020603050405020304" pitchFamily="18" charset="0"/>
                <a:cs typeface="Times New Roman" panose="02020603050405020304" pitchFamily="18" charset="0"/>
                <a:sym typeface="+mn-ea"/>
              </a:rPr>
              <a:t> focused on an IoT-based electricity monitoring system integrating Web of Things for effective energy management. </a:t>
            </a:r>
            <a:endParaRPr lang="en-US" sz="1800">
              <a:latin typeface="Times New Roman" panose="02020603050405020304" pitchFamily="18" charset="0"/>
              <a:cs typeface="Times New Roman" panose="02020603050405020304" pitchFamily="18" charset="0"/>
              <a:sym typeface="+mn-ea"/>
            </a:endParaRPr>
          </a:p>
          <a:p>
            <a:pPr marL="0" indent="457200" algn="just">
              <a:buNone/>
            </a:pPr>
            <a:r>
              <a:rPr lang="en-US" sz="1800" b="1">
                <a:latin typeface="Times New Roman" panose="02020603050405020304" pitchFamily="18" charset="0"/>
                <a:cs typeface="Times New Roman" panose="02020603050405020304" pitchFamily="18" charset="0"/>
                <a:sym typeface="+mn-ea"/>
              </a:rPr>
              <a:t>Zhu et al. [</a:t>
            </a:r>
            <a:r>
              <a:rPr lang="en-IN" altLang="en-US" sz="1800" b="1">
                <a:latin typeface="Times New Roman" panose="02020603050405020304" pitchFamily="18" charset="0"/>
                <a:cs typeface="Times New Roman" panose="02020603050405020304" pitchFamily="18" charset="0"/>
                <a:sym typeface="+mn-ea"/>
              </a:rPr>
              <a:t>13</a:t>
            </a:r>
            <a:r>
              <a:rPr lang="en-US" sz="1800" b="1">
                <a:latin typeface="Times New Roman" panose="02020603050405020304" pitchFamily="18" charset="0"/>
                <a:cs typeface="Times New Roman" panose="02020603050405020304" pitchFamily="18" charset="0"/>
                <a:sym typeface="+mn-ea"/>
              </a:rPr>
              <a:t>]</a:t>
            </a:r>
            <a:r>
              <a:rPr lang="en-US" sz="1800">
                <a:latin typeface="Times New Roman" panose="02020603050405020304" pitchFamily="18" charset="0"/>
                <a:cs typeface="Times New Roman" panose="02020603050405020304" pitchFamily="18" charset="0"/>
                <a:sym typeface="+mn-ea"/>
              </a:rPr>
              <a:t> explored deep active learning for electricity theft detection, utilizing CNN and Bayesian active query to</a:t>
            </a:r>
            <a:r>
              <a:rPr lang="en-IN" altLang="en-US" sz="1800">
                <a:latin typeface="Times New Roman" panose="02020603050405020304" pitchFamily="18" charset="0"/>
                <a:cs typeface="Times New Roman" panose="02020603050405020304" pitchFamily="18" charset="0"/>
                <a:sym typeface="+mn-ea"/>
              </a:rPr>
              <a:t> reduce data labeling costs. Lastly,</a:t>
            </a:r>
            <a:endParaRPr lang="en-IN" altLang="en-US" sz="1800">
              <a:latin typeface="Times New Roman" panose="02020603050405020304" pitchFamily="18" charset="0"/>
              <a:cs typeface="Times New Roman" panose="02020603050405020304" pitchFamily="18" charset="0"/>
              <a:sym typeface="+mn-ea"/>
            </a:endParaRPr>
          </a:p>
          <a:p>
            <a:pPr marL="0" indent="457200" algn="just">
              <a:buNone/>
            </a:pPr>
            <a:r>
              <a:rPr lang="en-IN" altLang="en-US" sz="1800" b="1">
                <a:latin typeface="Times New Roman" panose="02020603050405020304" pitchFamily="18" charset="0"/>
                <a:cs typeface="Times New Roman" panose="02020603050405020304" pitchFamily="18" charset="0"/>
                <a:sym typeface="+mn-ea"/>
              </a:rPr>
              <a:t>Diaz et al. [14]</a:t>
            </a:r>
            <a:r>
              <a:rPr lang="en-IN" altLang="en-US" sz="1800">
                <a:latin typeface="Times New Roman" panose="02020603050405020304" pitchFamily="18" charset="0"/>
                <a:cs typeface="Times New Roman" panose="02020603050405020304" pitchFamily="18" charset="0"/>
                <a:sym typeface="+mn-ea"/>
              </a:rPr>
              <a:t> presented </a:t>
            </a:r>
            <a:r>
              <a:rPr lang="en-US" sz="1800">
                <a:latin typeface="Times New Roman" panose="02020603050405020304" pitchFamily="18" charset="0"/>
                <a:cs typeface="Times New Roman" panose="02020603050405020304" pitchFamily="18" charset="0"/>
              </a:rPr>
              <a:t>Vampire, a smart energy meter for synchronous monitoring</a:t>
            </a:r>
            <a:r>
              <a:rPr lang="en-IN" altLang="en-US" sz="180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in computer systems, integrating various IoT technologies for</a:t>
            </a:r>
            <a:r>
              <a:rPr lang="en-IN" altLang="en-US" sz="1800">
                <a:latin typeface="Times New Roman" panose="02020603050405020304" pitchFamily="18" charset="0"/>
                <a:cs typeface="Times New Roman" panose="02020603050405020304" pitchFamily="18" charset="0"/>
              </a:rPr>
              <a:t> </a:t>
            </a:r>
            <a:r>
              <a:rPr lang="en-US" sz="1800">
                <a:latin typeface="Times New Roman" panose="02020603050405020304" pitchFamily="18" charset="0"/>
                <a:cs typeface="Times New Roman" panose="02020603050405020304" pitchFamily="18" charset="0"/>
              </a:rPr>
              <a:t>accurate energy consumption recording</a:t>
            </a:r>
            <a:endParaRPr lang="en-US" sz="1800">
              <a:latin typeface="Times New Roman" panose="02020603050405020304" pitchFamily="18" charset="0"/>
              <a:cs typeface="Times New Roman" panose="02020603050405020304" pitchFamily="18" charset="0"/>
            </a:endParaRPr>
          </a:p>
          <a:p>
            <a:pPr marL="0" indent="0" algn="just">
              <a:buNone/>
            </a:pPr>
            <a:endParaRPr lang="en-US" sz="18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DA80EFFF-DDFB-4015-AA6A-41E3B2B29866}" type="datetime1">
              <a:rPr lang="en-IN" smtClean="0"/>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DESIGN AND METHOLOGIES</a:t>
            </a:r>
            <a:endParaRPr lang="en-IN"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MODULE 1:</a:t>
            </a:r>
            <a:r>
              <a:rPr lang="en-IN" altLang="en-US" sz="2400" dirty="0">
                <a:latin typeface="Times New Roman" panose="02020603050405020304" pitchFamily="18" charset="0"/>
                <a:cs typeface="Times New Roman" panose="02020603050405020304" pitchFamily="18" charset="0"/>
              </a:rPr>
              <a:t> Node Device Establishment</a:t>
            </a:r>
            <a:endParaRPr lang="en-IN" alt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US" sz="2400" dirty="0">
                <a:latin typeface="Times New Roman" panose="02020603050405020304" pitchFamily="18" charset="0"/>
                <a:cs typeface="Times New Roman" panose="02020603050405020304" pitchFamily="18" charset="0"/>
              </a:rPr>
              <a:t>MODULE 2:</a:t>
            </a:r>
            <a:r>
              <a:rPr lang="en-IN" altLang="en-US" sz="2400" dirty="0">
                <a:latin typeface="Times New Roman" panose="02020603050405020304" pitchFamily="18" charset="0"/>
                <a:cs typeface="Times New Roman" panose="02020603050405020304" pitchFamily="18" charset="0"/>
              </a:rPr>
              <a:t> Intelligent Edge Network Supported by Node 		Data</a:t>
            </a:r>
            <a:endParaRPr lang="en-IN" alt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r>
              <a:rPr lang="en-IN" altLang="en-US" sz="2400" dirty="0">
                <a:latin typeface="Times New Roman" panose="02020603050405020304" pitchFamily="18" charset="0"/>
                <a:cs typeface="Times New Roman" panose="02020603050405020304" pitchFamily="18" charset="0"/>
              </a:rPr>
              <a:t>MODULE 3: User Interface for Edge Control</a:t>
            </a:r>
            <a:endParaRPr lang="en-IN" altLang="en-US" sz="2400" dirty="0">
              <a:latin typeface="Times New Roman" panose="02020603050405020304" pitchFamily="18" charset="0"/>
              <a:cs typeface="Times New Roman" panose="02020603050405020304" pitchFamily="18" charset="0"/>
            </a:endParaRPr>
          </a:p>
          <a:p>
            <a:pPr>
              <a:buFont typeface="Wingdings" panose="05000000000000000000" pitchFamily="2" charset="2"/>
              <a:buChar char="Ø"/>
            </a:pPr>
            <a:endParaRPr lang="en-IN" sz="28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1C97E6A9-E6AF-4136-81B9-D9D4593781CD}" type="datetime1">
              <a:rPr lang="en-IN" smtClean="0"/>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MODULE:1</a:t>
            </a:r>
            <a:r>
              <a:rPr lang="en-IN" altLang="en-US" sz="2400" b="1" dirty="0">
                <a:latin typeface="Times New Roman" panose="02020603050405020304" pitchFamily="18" charset="0"/>
                <a:cs typeface="Times New Roman" panose="02020603050405020304" pitchFamily="18" charset="0"/>
              </a:rPr>
              <a:t> </a:t>
            </a:r>
            <a:br>
              <a:rPr lang="en-IN" altLang="en-US" sz="2400" b="1" dirty="0">
                <a:latin typeface="Times New Roman" panose="02020603050405020304" pitchFamily="18" charset="0"/>
                <a:cs typeface="Times New Roman" panose="02020603050405020304" pitchFamily="18" charset="0"/>
              </a:rPr>
            </a:br>
            <a:br>
              <a:rPr lang="en-IN" altLang="en-US" sz="2400" b="1" dirty="0">
                <a:latin typeface="Times New Roman" panose="02020603050405020304" pitchFamily="18" charset="0"/>
                <a:cs typeface="Times New Roman" panose="02020603050405020304" pitchFamily="18" charset="0"/>
              </a:rPr>
            </a:br>
            <a:r>
              <a:rPr lang="en-IN" altLang="en-US" sz="2400" b="1" dirty="0">
                <a:latin typeface="Times New Roman" panose="02020603050405020304" pitchFamily="18" charset="0"/>
                <a:cs typeface="Times New Roman" panose="02020603050405020304" pitchFamily="18" charset="0"/>
                <a:sym typeface="+mn-ea"/>
              </a:rPr>
              <a:t>Node Device Establishment</a:t>
            </a:r>
            <a:endParaRPr lang="en-IN" alt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fontScale="90000" lnSpcReduction="10000"/>
          </a:bodyPr>
          <a:lstStyle/>
          <a:p>
            <a:pPr marL="0" indent="0" algn="just">
              <a:lnSpc>
                <a:spcPct val="115000"/>
              </a:lnSpc>
              <a:spcAft>
                <a:spcPts val="0"/>
              </a:spcAft>
              <a:buNone/>
            </a:pPr>
            <a:r>
              <a:rPr lang="en-IN" altLang="en-US" sz="1800" dirty="0">
                <a:latin typeface="Times New Roman" panose="02020603050405020304" pitchFamily="18" charset="0"/>
                <a:cs typeface="Times New Roman" panose="02020603050405020304" pitchFamily="18" charset="0"/>
              </a:rPr>
              <a:t>The Node Device is the cornerstone of the proposed smart energy meter system. Though it is simple in the sense of a single unit, when it is joined with many such nodes, it groups into a very big and complex network that provides an exceptional outcome.  It encompasses the following key components:</a:t>
            </a:r>
            <a:endParaRPr lang="en-IN" altLang="en-US" sz="1800" dirty="0">
              <a:latin typeface="Times New Roman" panose="02020603050405020304" pitchFamily="18" charset="0"/>
              <a:cs typeface="Times New Roman" panose="02020603050405020304" pitchFamily="18" charset="0"/>
            </a:endParaRPr>
          </a:p>
          <a:p>
            <a:pPr algn="just">
              <a:lnSpc>
                <a:spcPct val="115000"/>
              </a:lnSpc>
              <a:spcAft>
                <a:spcPts val="0"/>
              </a:spcAft>
            </a:pPr>
            <a:r>
              <a:rPr lang="en-IN" altLang="en-US" sz="1800" dirty="0">
                <a:latin typeface="Times New Roman" panose="02020603050405020304" pitchFamily="18" charset="0"/>
                <a:cs typeface="Times New Roman" panose="02020603050405020304" pitchFamily="18" charset="0"/>
              </a:rPr>
              <a:t>Microcontroller :</a:t>
            </a:r>
            <a:endParaRPr lang="en-IN" altLang="en-US" sz="1800" dirty="0">
              <a:latin typeface="Times New Roman" panose="02020603050405020304" pitchFamily="18" charset="0"/>
              <a:cs typeface="Times New Roman" panose="02020603050405020304" pitchFamily="18" charset="0"/>
            </a:endParaRPr>
          </a:p>
          <a:p>
            <a:pPr marL="0" indent="0" algn="just">
              <a:lnSpc>
                <a:spcPct val="115000"/>
              </a:lnSpc>
              <a:spcAft>
                <a:spcPts val="0"/>
              </a:spcAft>
              <a:buNone/>
            </a:pPr>
            <a:br>
              <a:rPr lang="en-IN" altLang="en-US" sz="1800" dirty="0">
                <a:latin typeface="Times New Roman" panose="02020603050405020304" pitchFamily="18" charset="0"/>
                <a:cs typeface="Times New Roman" panose="02020603050405020304" pitchFamily="18" charset="0"/>
              </a:rPr>
            </a:br>
            <a:r>
              <a:rPr lang="en-IN" altLang="en-US" sz="1800" dirty="0">
                <a:latin typeface="Times New Roman" panose="02020603050405020304" pitchFamily="18" charset="0"/>
                <a:cs typeface="Times New Roman" panose="02020603050405020304" pitchFamily="18" charset="0"/>
              </a:rPr>
              <a:t>A microcontroller forms the brain of the Node Device. It orchestrates the interaction between sensors, data processing, and communication with the Edge Network. Parametric values, namely, voltage and current data from sensors, are efficiently gathered using an ESP32 microcontroller. This data, crucial for understanding electricity consumption, is transmitted to a Raspberry Pi in the edge network. ESP32 is particularly applied in this case as the master of the circuit. The ESP32's real-time capabilities enhance responsiveness. A Raspberry Pi model 4B  is used as a slave for computing and preparing the payload response based on the data provided by the Master ESP32.</a:t>
            </a:r>
            <a:endParaRPr lang="en-IN" altLang="en-US" sz="18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B0BB0584-8292-43A0-945E-D5FA59BFE0E9}" type="datetime1">
              <a:rPr lang="en-IN" smtClean="0"/>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6526"/>
            <a:ext cx="8229600" cy="5989638"/>
          </a:xfrm>
        </p:spPr>
        <p:txBody>
          <a:bodyPr>
            <a:noAutofit/>
          </a:bodyPr>
          <a:lstStyle/>
          <a:p>
            <a:pPr algn="l">
              <a:lnSpc>
                <a:spcPct val="100000"/>
              </a:lnSpc>
            </a:pPr>
            <a:endParaRPr lang="en-US" sz="1800" dirty="0">
              <a:latin typeface="Times New Roman" panose="02020603050405020304" pitchFamily="18" charset="0"/>
              <a:cs typeface="Times New Roman" panose="02020603050405020304" pitchFamily="18" charset="0"/>
            </a:endParaRPr>
          </a:p>
          <a:p>
            <a:pPr algn="l">
              <a:lnSpc>
                <a:spcPct val="100000"/>
              </a:lnSpc>
            </a:pPr>
            <a:endParaRPr lang="en-US" sz="1800" dirty="0">
              <a:latin typeface="Times New Roman" panose="02020603050405020304" pitchFamily="18" charset="0"/>
              <a:cs typeface="Times New Roman" panose="02020603050405020304" pitchFamily="18" charset="0"/>
            </a:endParaRPr>
          </a:p>
          <a:p>
            <a:pPr lvl="1" algn="l">
              <a:lnSpc>
                <a:spcPct val="100000"/>
              </a:lnSpc>
            </a:pPr>
            <a:r>
              <a:rPr lang="en-US" sz="1800" dirty="0">
                <a:latin typeface="Times New Roman" panose="02020603050405020304" pitchFamily="18" charset="0"/>
                <a:cs typeface="Times New Roman" panose="02020603050405020304" pitchFamily="18" charset="0"/>
              </a:rPr>
              <a:t>Voltage Sensor</a:t>
            </a:r>
            <a:r>
              <a:rPr lang="en-IN" altLang="en-US" sz="1800" dirty="0">
                <a:latin typeface="Times New Roman" panose="02020603050405020304" pitchFamily="18" charset="0"/>
                <a:cs typeface="Times New Roman" panose="02020603050405020304" pitchFamily="18" charset="0"/>
              </a:rPr>
              <a:t> :</a:t>
            </a:r>
            <a:br>
              <a:rPr lang="en-IN" altLang="en-US" sz="1800" dirty="0">
                <a:latin typeface="Times New Roman" panose="02020603050405020304" pitchFamily="18" charset="0"/>
                <a:cs typeface="Times New Roman" panose="02020603050405020304" pitchFamily="18" charset="0"/>
              </a:rPr>
            </a:br>
            <a:br>
              <a:rPr lang="en-IN" altLang="en-US" sz="1800" dirty="0">
                <a:latin typeface="Times New Roman" panose="02020603050405020304" pitchFamily="18" charset="0"/>
                <a:cs typeface="Times New Roman" panose="02020603050405020304" pitchFamily="18" charset="0"/>
              </a:rPr>
            </a:br>
            <a:r>
              <a:rPr lang="en-IN" altLang="en-US" sz="1800" dirty="0">
                <a:latin typeface="Times New Roman" panose="02020603050405020304" pitchFamily="18" charset="0"/>
                <a:cs typeface="Times New Roman" panose="02020603050405020304" pitchFamily="18" charset="0"/>
              </a:rPr>
              <a:t>The inclusion of a voltage sensor is essential for accurately measuring the voltage in the electrical system. This sensor, often based on Hall Effect technology, provides real-time voltage data to the microcontroller. The high precision ensures reliable energy consumption calculations . </a:t>
            </a:r>
            <a:endParaRPr lang="en-IN" altLang="en-US" sz="1800" dirty="0">
              <a:latin typeface="Times New Roman" panose="02020603050405020304" pitchFamily="18" charset="0"/>
              <a:cs typeface="Times New Roman" panose="02020603050405020304" pitchFamily="18" charset="0"/>
            </a:endParaRPr>
          </a:p>
          <a:p>
            <a:pPr lvl="1" algn="l">
              <a:lnSpc>
                <a:spcPct val="100000"/>
              </a:lnSpc>
            </a:pPr>
            <a:endParaRPr lang="en-IN" altLang="en-US" sz="1800" dirty="0">
              <a:latin typeface="Times New Roman" panose="02020603050405020304" pitchFamily="18" charset="0"/>
              <a:cs typeface="Times New Roman" panose="02020603050405020304" pitchFamily="18" charset="0"/>
            </a:endParaRPr>
          </a:p>
          <a:p>
            <a:pPr lvl="1" algn="l">
              <a:lnSpc>
                <a:spcPct val="100000"/>
              </a:lnSpc>
            </a:pPr>
            <a:r>
              <a:rPr lang="en-IN" altLang="en-US" sz="1800" dirty="0">
                <a:latin typeface="Times New Roman" panose="02020603050405020304" pitchFamily="18" charset="0"/>
                <a:cs typeface="Times New Roman" panose="02020603050405020304" pitchFamily="18" charset="0"/>
              </a:rPr>
              <a:t>Current Sensor :</a:t>
            </a:r>
            <a:br>
              <a:rPr lang="en-IN" altLang="en-US" sz="1800" dirty="0">
                <a:latin typeface="Times New Roman" panose="02020603050405020304" pitchFamily="18" charset="0"/>
                <a:cs typeface="Times New Roman" panose="02020603050405020304" pitchFamily="18" charset="0"/>
              </a:rPr>
            </a:br>
            <a:endParaRPr lang="en-IN" altLang="en-US" sz="1800" dirty="0">
              <a:latin typeface="Times New Roman" panose="02020603050405020304" pitchFamily="18" charset="0"/>
              <a:cs typeface="Times New Roman" panose="02020603050405020304" pitchFamily="18" charset="0"/>
            </a:endParaRPr>
          </a:p>
          <a:p>
            <a:pPr marL="274320" lvl="1" indent="0" algn="l">
              <a:lnSpc>
                <a:spcPct val="100000"/>
              </a:lnSpc>
              <a:buNone/>
            </a:pPr>
            <a:r>
              <a:rPr lang="en-IN" altLang="en-US" sz="1800" dirty="0">
                <a:latin typeface="Times New Roman" panose="02020603050405020304" pitchFamily="18" charset="0"/>
                <a:cs typeface="Times New Roman" panose="02020603050405020304" pitchFamily="18" charset="0"/>
              </a:rPr>
              <a:t>    A current sensor is integrated to measure the flow of electrical current in the system. It is proven that an accurate sense of current can be obtained by employing Hall Effect sensor or Electromagnetic Induction principles  . While there are many alternatives to detect current, using the above-said method, the current sensor delivers precise current readings to the microcontroller. This data is crucial for comprehensive energy usage analysis.</a:t>
            </a:r>
            <a:endParaRPr lang="en-IN" altLang="en-US" sz="1800" dirty="0">
              <a:latin typeface="Times New Roman" panose="02020603050405020304" pitchFamily="18" charset="0"/>
              <a:cs typeface="Times New Roman" panose="02020603050405020304" pitchFamily="18" charset="0"/>
            </a:endParaRPr>
          </a:p>
          <a:p>
            <a:pPr lvl="1" algn="l">
              <a:lnSpc>
                <a:spcPct val="100000"/>
              </a:lnSpc>
            </a:pPr>
            <a:endParaRPr lang="en-IN" altLang="en-US" sz="1800" dirty="0">
              <a:latin typeface="Times New Roman" panose="02020603050405020304" pitchFamily="18" charset="0"/>
              <a:cs typeface="Times New Roman" panose="02020603050405020304" pitchFamily="18" charset="0"/>
            </a:endParaRPr>
          </a:p>
        </p:txBody>
      </p:sp>
      <p:sp>
        <p:nvSpPr>
          <p:cNvPr id="2" name="Date Placeholder 1"/>
          <p:cNvSpPr>
            <a:spLocks noGrp="1"/>
          </p:cNvSpPr>
          <p:nvPr>
            <p:ph type="dt" sz="half" idx="10"/>
          </p:nvPr>
        </p:nvSpPr>
        <p:spPr/>
        <p:txBody>
          <a:bodyPr/>
          <a:lstStyle/>
          <a:p>
            <a:fld id="{45458280-6FAB-4376-A7F5-CAFB4D5938C4}" type="datetime1">
              <a:rPr lang="en-IN" smtClean="0"/>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27025" y="901573"/>
            <a:ext cx="7772400" cy="4050792"/>
          </a:xfrm>
        </p:spPr>
        <p:txBody>
          <a:bodyPr/>
          <a:p>
            <a:pPr lvl="1" algn="l">
              <a:lnSpc>
                <a:spcPct val="100000"/>
              </a:lnSpc>
            </a:pPr>
            <a:r>
              <a:rPr lang="en-IN" altLang="en-US" sz="1800" dirty="0">
                <a:latin typeface="Times New Roman" panose="02020603050405020304" pitchFamily="18" charset="0"/>
                <a:cs typeface="Times New Roman" panose="02020603050405020304" pitchFamily="18" charset="0"/>
                <a:sym typeface="+mn-ea"/>
              </a:rPr>
              <a:t>LCD Sensor :</a:t>
            </a:r>
            <a:br>
              <a:rPr lang="en-IN" altLang="en-US" sz="1800" dirty="0">
                <a:latin typeface="Times New Roman" panose="02020603050405020304" pitchFamily="18" charset="0"/>
                <a:cs typeface="Times New Roman" panose="02020603050405020304" pitchFamily="18" charset="0"/>
                <a:sym typeface="+mn-ea"/>
              </a:rPr>
            </a:br>
            <a:r>
              <a:rPr lang="en-IN" altLang="en-US" sz="1800" dirty="0">
                <a:latin typeface="Times New Roman" panose="02020603050405020304" pitchFamily="18" charset="0"/>
                <a:cs typeface="Times New Roman" panose="02020603050405020304" pitchFamily="18" charset="0"/>
                <a:sym typeface="+mn-ea"/>
              </a:rPr>
              <a:t> </a:t>
            </a:r>
            <a:endParaRPr lang="en-IN" altLang="en-US" sz="1800" dirty="0">
              <a:latin typeface="Times New Roman" panose="02020603050405020304" pitchFamily="18" charset="0"/>
              <a:cs typeface="Times New Roman" panose="02020603050405020304" pitchFamily="18" charset="0"/>
            </a:endParaRPr>
          </a:p>
          <a:p>
            <a:pPr marL="274320" lvl="1" indent="0" algn="l">
              <a:lnSpc>
                <a:spcPct val="100000"/>
              </a:lnSpc>
              <a:buNone/>
            </a:pPr>
            <a:r>
              <a:rPr lang="en-IN" altLang="en-US" sz="1800" dirty="0">
                <a:latin typeface="Times New Roman" panose="02020603050405020304" pitchFamily="18" charset="0"/>
                <a:cs typeface="Times New Roman" panose="02020603050405020304" pitchFamily="18" charset="0"/>
                <a:sym typeface="+mn-ea"/>
              </a:rPr>
              <a:t> To enhance user interaction and provide real-time feedback, an LCD sensor is incorporated. This sensor serves as the display interface, showing users their current energy consumption, historical data, and other relevant information. It facilitates user awareness and engagement in energy conservation. Additionally, the LCD provides a handy validation to the electrician or any other electrical operator to verify its performance and operation.</a:t>
            </a:r>
            <a:endParaRPr lang="en-IN" altLang="en-US" sz="1800" dirty="0">
              <a:latin typeface="Times New Roman" panose="02020603050405020304" pitchFamily="18" charset="0"/>
              <a:cs typeface="Times New Roman" panose="02020603050405020304" pitchFamily="18" charset="0"/>
            </a:endParaRPr>
          </a:p>
          <a:p>
            <a:pPr>
              <a:lnSpc>
                <a:spcPct val="100000"/>
              </a:lnSpc>
            </a:pPr>
            <a:endParaRPr lang="en-US" sz="1800"/>
          </a:p>
        </p:txBody>
      </p:sp>
      <p:sp>
        <p:nvSpPr>
          <p:cNvPr id="4" name="Date Placeholder 3"/>
          <p:cNvSpPr>
            <a:spLocks noGrp="1"/>
          </p:cNvSpPr>
          <p:nvPr>
            <p:ph type="dt" sz="half" idx="10"/>
          </p:nvPr>
        </p:nvSpPr>
        <p:spPr/>
        <p:txBody>
          <a:bodyPr/>
          <a:p>
            <a:fld id="{29B7F2CF-3883-4F4C-B632-6E38E4E094B5}" type="datetime1">
              <a:rPr lang="en-IN" smtClean="0"/>
            </a:fld>
            <a:endParaRPr lang="en-IN"/>
          </a:p>
        </p:txBody>
      </p:sp>
      <p:sp>
        <p:nvSpPr>
          <p:cNvPr id="5" name="Footer Placeholder 4"/>
          <p:cNvSpPr>
            <a:spLocks noGrp="1"/>
          </p:cNvSpPr>
          <p:nvPr>
            <p:ph type="ftr" sz="quarter" idx="11"/>
          </p:nvPr>
        </p:nvSpPr>
        <p:spPr/>
        <p:txBody>
          <a:bodyPr/>
          <a:p>
            <a:r>
              <a:rPr lang="en-IN"/>
              <a:t>BATCH NO:        DEPARTMENT OF COMPUTER SCIENCE &amp; ENGINEERING</a:t>
            </a:r>
            <a:endParaRPr lang="en-IN"/>
          </a:p>
        </p:txBody>
      </p:sp>
      <p:sp>
        <p:nvSpPr>
          <p:cNvPr id="6" name="Slide Number Placeholder 5"/>
          <p:cNvSpPr>
            <a:spLocks noGrp="1"/>
          </p:cNvSpPr>
          <p:nvPr>
            <p:ph type="sldNum" sz="quarter" idx="12"/>
          </p:nvPr>
        </p:nvSpPr>
        <p:spPr/>
        <p:txBody>
          <a:bodyPr/>
          <a:p>
            <a:fld id="{FA00FD27-8DB0-4CB2-BD37-BEA95C6A1008}" type="slidenum">
              <a:rPr lang="en-IN" smtClean="0"/>
            </a:fld>
            <a:endParaRPr lang="en-I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99789"/>
            <a:ext cx="8229600" cy="5865515"/>
          </a:xfrm>
        </p:spPr>
        <p:txBody>
          <a:bodyPr/>
          <a:lstStyle/>
          <a:p>
            <a:pPr marL="0" indent="0">
              <a:buNone/>
            </a:pPr>
            <a:endParaRPr lang="en-US" dirty="0">
              <a:latin typeface="Times New Roman" panose="02020603050405020304" pitchFamily="18" charset="0"/>
              <a:ea typeface="MingLiU-ExtB" panose="02020500000000000000" pitchFamily="18" charset="-120"/>
              <a:cs typeface="Times New Roman" panose="02020603050405020304" pitchFamily="18" charset="0"/>
            </a:endParaRPr>
          </a:p>
          <a:p>
            <a:pPr marL="0" indent="0">
              <a:buNone/>
            </a:pPr>
            <a:r>
              <a:rPr lang="en-US" dirty="0">
                <a:latin typeface="Times New Roman" panose="02020603050405020304" pitchFamily="18" charset="0"/>
                <a:ea typeface="MingLiU-ExtB" panose="02020500000000000000" pitchFamily="18" charset="-120"/>
                <a:cs typeface="Times New Roman" panose="02020603050405020304" pitchFamily="18" charset="0"/>
              </a:rPr>
              <a:t>Circuit Design</a:t>
            </a:r>
            <a:endParaRPr lang="en-US" dirty="0">
              <a:latin typeface="Times New Roman" panose="02020603050405020304" pitchFamily="18" charset="0"/>
              <a:ea typeface="MingLiU-ExtB" panose="02020500000000000000" pitchFamily="18" charset="-120"/>
              <a:cs typeface="Times New Roman" panose="02020603050405020304" pitchFamily="18" charset="0"/>
            </a:endParaRPr>
          </a:p>
          <a:p>
            <a:pPr marL="0" indent="0">
              <a:buNone/>
            </a:pPr>
            <a:endParaRPr lang="en-US" dirty="0">
              <a:latin typeface="Times New Roman" panose="02020603050405020304" pitchFamily="18" charset="0"/>
              <a:ea typeface="MingLiU-ExtB" panose="02020500000000000000" pitchFamily="18" charset="-120"/>
              <a:cs typeface="Times New Roman" panose="02020603050405020304" pitchFamily="18" charset="0"/>
            </a:endParaRPr>
          </a:p>
          <a:p>
            <a:pPr marL="914400" lvl="2" indent="457200">
              <a:buNone/>
            </a:pPr>
            <a:endParaRPr lang="en-US" dirty="0">
              <a:latin typeface="Times New Roman" panose="02020603050405020304" pitchFamily="18" charset="0"/>
              <a:ea typeface="MingLiU-ExtB" panose="02020500000000000000" pitchFamily="18" charset="-120"/>
              <a:cs typeface="Times New Roman" panose="02020603050405020304" pitchFamily="18" charset="0"/>
            </a:endParaRPr>
          </a:p>
          <a:p>
            <a:pPr marL="914400" lvl="2" indent="457200">
              <a:buNone/>
            </a:pPr>
            <a:endParaRPr lang="en-US" dirty="0">
              <a:latin typeface="Times New Roman" panose="02020603050405020304" pitchFamily="18" charset="0"/>
              <a:ea typeface="MingLiU-ExtB" panose="02020500000000000000" pitchFamily="18" charset="-120"/>
              <a:cs typeface="Times New Roman" panose="02020603050405020304" pitchFamily="18" charset="0"/>
            </a:endParaRPr>
          </a:p>
        </p:txBody>
      </p:sp>
      <p:sp>
        <p:nvSpPr>
          <p:cNvPr id="2" name="Date Placeholder 1"/>
          <p:cNvSpPr>
            <a:spLocks noGrp="1"/>
          </p:cNvSpPr>
          <p:nvPr>
            <p:ph type="dt" sz="half" idx="10"/>
          </p:nvPr>
        </p:nvSpPr>
        <p:spPr/>
        <p:txBody>
          <a:bodyPr/>
          <a:lstStyle/>
          <a:p>
            <a:fld id="{3DFA64C2-3100-4457-8742-75526715C368}" type="datetime1">
              <a:rPr lang="en-IN" smtClean="0"/>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pic>
        <p:nvPicPr>
          <p:cNvPr id="6" name="Picture 5" descr="Fig1"/>
          <p:cNvPicPr>
            <a:picLocks noChangeAspect="1"/>
          </p:cNvPicPr>
          <p:nvPr/>
        </p:nvPicPr>
        <p:blipFill>
          <a:blip r:embed="rId1"/>
          <a:stretch>
            <a:fillRect/>
          </a:stretch>
        </p:blipFill>
        <p:spPr>
          <a:xfrm>
            <a:off x="1475740" y="1916430"/>
            <a:ext cx="5273675" cy="342392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764667"/>
            <a:ext cx="7772400" cy="1609344"/>
          </a:xfrm>
        </p:spPr>
        <p:txBody>
          <a:bodyPr>
            <a:normAutofit/>
          </a:bodyPr>
          <a:lstStyle/>
          <a:p>
            <a:r>
              <a:rPr lang="en-US" sz="2400" b="1" dirty="0">
                <a:latin typeface="Times New Roman" panose="02020603050405020304" pitchFamily="18" charset="0"/>
                <a:cs typeface="Times New Roman" panose="02020603050405020304" pitchFamily="18" charset="0"/>
              </a:rPr>
              <a:t>MODULE:</a:t>
            </a:r>
            <a:r>
              <a:rPr lang="en-IN" altLang="en-US" sz="2400" b="1" dirty="0">
                <a:latin typeface="Times New Roman" panose="02020603050405020304" pitchFamily="18" charset="0"/>
                <a:cs typeface="Times New Roman" panose="02020603050405020304" pitchFamily="18" charset="0"/>
              </a:rPr>
              <a:t>2</a:t>
            </a:r>
            <a:br>
              <a:rPr lang="en-IN" altLang="en-US" sz="2400" b="1" dirty="0">
                <a:latin typeface="Times New Roman" panose="02020603050405020304" pitchFamily="18" charset="0"/>
                <a:cs typeface="Times New Roman" panose="02020603050405020304" pitchFamily="18" charset="0"/>
              </a:rPr>
            </a:br>
            <a:br>
              <a:rPr lang="en-IN" altLang="en-US" sz="2400" b="1" dirty="0">
                <a:latin typeface="Times New Roman" panose="02020603050405020304" pitchFamily="18" charset="0"/>
                <a:cs typeface="Times New Roman" panose="02020603050405020304" pitchFamily="18" charset="0"/>
              </a:rPr>
            </a:br>
            <a:r>
              <a:rPr lang="en-IN" altLang="en-US" sz="2400" b="1" dirty="0">
                <a:latin typeface="Times New Roman" panose="02020603050405020304" pitchFamily="18" charset="0"/>
                <a:cs typeface="Times New Roman" panose="02020603050405020304" pitchFamily="18" charset="0"/>
                <a:sym typeface="+mn-ea"/>
              </a:rPr>
              <a:t>Intelligent Edge Network Supported by Node Data</a:t>
            </a:r>
            <a:endParaRPr lang="en-IN" alt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685800" y="2276348"/>
            <a:ext cx="7772400" cy="4050792"/>
          </a:xfrm>
        </p:spPr>
        <p:txBody>
          <a:bodyPr>
            <a:noAutofit/>
          </a:bodyPr>
          <a:lstStyle/>
          <a:p>
            <a:pPr marL="0" indent="0">
              <a:lnSpc>
                <a:spcPct val="100000"/>
              </a:lnSpc>
              <a:buNone/>
            </a:pPr>
            <a:r>
              <a:rPr lang="en-IN" altLang="en-US" sz="1800" dirty="0">
                <a:latin typeface="Times New Roman" panose="02020603050405020304" pitchFamily="18" charset="0"/>
                <a:cs typeface="Times New Roman" panose="02020603050405020304" pitchFamily="18" charset="0"/>
              </a:rPr>
              <a:t> The main purpose of this research is to utilize the implementation of an edge network to reduce data overload while maximizing the relevance of monitoring data [33]. This would allow the user to organize and utilize energy in a way that promotes net zero goals.</a:t>
            </a:r>
            <a:endParaRPr lang="en-IN" altLang="en-US" sz="1800" dirty="0">
              <a:latin typeface="Times New Roman" panose="02020603050405020304" pitchFamily="18" charset="0"/>
              <a:cs typeface="Times New Roman" panose="02020603050405020304" pitchFamily="18" charset="0"/>
            </a:endParaRPr>
          </a:p>
          <a:p>
            <a:pPr>
              <a:lnSpc>
                <a:spcPct val="100000"/>
              </a:lnSpc>
            </a:pPr>
            <a:r>
              <a:rPr lang="en-IN" altLang="en-US" sz="1800" dirty="0">
                <a:latin typeface="Times New Roman" panose="02020603050405020304" pitchFamily="18" charset="0"/>
                <a:cs typeface="Times New Roman" panose="02020603050405020304" pitchFamily="18" charset="0"/>
              </a:rPr>
              <a:t> Raspberry Pi 4 Model B Controller: </a:t>
            </a:r>
            <a:endParaRPr lang="en-IN" altLang="en-US" sz="1800" dirty="0">
              <a:latin typeface="Times New Roman" panose="02020603050405020304" pitchFamily="18" charset="0"/>
              <a:cs typeface="Times New Roman" panose="02020603050405020304" pitchFamily="18" charset="0"/>
            </a:endParaRPr>
          </a:p>
          <a:p>
            <a:pPr marL="0" indent="0">
              <a:lnSpc>
                <a:spcPct val="100000"/>
              </a:lnSpc>
              <a:buNone/>
            </a:pPr>
            <a:r>
              <a:rPr lang="en-IN" altLang="en-US" sz="1800" dirty="0">
                <a:latin typeface="Times New Roman" panose="02020603050405020304" pitchFamily="18" charset="0"/>
                <a:cs typeface="Times New Roman" panose="02020603050405020304" pitchFamily="18" charset="0"/>
              </a:rPr>
              <a:t>The above collected data is transmitted to a Raspberry Pi, serving as the slave component of the node device edge of the network. On the Raspberry Pi, a SARIMA model processes the received data, predicting energy consumption costs for the next month. </a:t>
            </a:r>
            <a:endParaRPr lang="en-IN" altLang="en-US" sz="1800" dirty="0">
              <a:latin typeface="Times New Roman" panose="02020603050405020304" pitchFamily="18" charset="0"/>
              <a:cs typeface="Times New Roman" panose="02020603050405020304" pitchFamily="18" charset="0"/>
            </a:endParaRPr>
          </a:p>
          <a:p>
            <a:pPr marL="0" indent="0">
              <a:lnSpc>
                <a:spcPct val="100000"/>
              </a:lnSpc>
              <a:buNone/>
            </a:pPr>
            <a:endParaRPr lang="en-IN" altLang="en-US"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B0BB0584-8292-43A0-945E-D5FA59BFE0E9}" type="datetime1">
              <a:rPr lang="en-IN" smtClean="0"/>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95605" y="1412748"/>
            <a:ext cx="7772400" cy="4050792"/>
          </a:xfrm>
        </p:spPr>
        <p:txBody>
          <a:bodyPr/>
          <a:p>
            <a:pPr algn="l"/>
            <a:r>
              <a:rPr lang="en-IN" altLang="en-US" dirty="0">
                <a:latin typeface="Times New Roman" panose="02020603050405020304" pitchFamily="18" charset="0"/>
                <a:cs typeface="Times New Roman" panose="02020603050405020304" pitchFamily="18" charset="0"/>
                <a:sym typeface="+mn-ea"/>
              </a:rPr>
              <a:t>Predictive Modelling :</a:t>
            </a:r>
            <a:br>
              <a:rPr lang="en-IN" altLang="en-US" dirty="0">
                <a:latin typeface="Times New Roman" panose="02020603050405020304" pitchFamily="18" charset="0"/>
                <a:cs typeface="Times New Roman" panose="02020603050405020304" pitchFamily="18" charset="0"/>
                <a:sym typeface="+mn-ea"/>
              </a:rPr>
            </a:br>
            <a:br>
              <a:rPr lang="en-IN" altLang="en-US" dirty="0">
                <a:latin typeface="Times New Roman" panose="02020603050405020304" pitchFamily="18" charset="0"/>
                <a:cs typeface="Times New Roman" panose="02020603050405020304" pitchFamily="18" charset="0"/>
                <a:sym typeface="+mn-ea"/>
              </a:rPr>
            </a:br>
            <a:r>
              <a:rPr lang="en-IN" altLang="en-US" sz="1800" dirty="0">
                <a:latin typeface="Times New Roman" panose="02020603050405020304" pitchFamily="18" charset="0"/>
                <a:cs typeface="Times New Roman" panose="02020603050405020304" pitchFamily="18" charset="0"/>
                <a:sym typeface="+mn-ea"/>
              </a:rPr>
              <a:t>Once the data is successfully stored in the local database within the Raspberry Pi 4 model B, a live script takes in the data or updates the data to produce or change the prediction accordingly. This makes the standard node of a network intelligent. Thus, the name  Intelligent Edge Node. The intelligence algorithm includes the employment of a customized  ML model. The proposed predictive modeling approach includes an ensemble machine learning model designed for the sophisticated task of predicting electricity consumption on a specific future billing day. At its core, the model integrates advanced time series forecasting and ensemble learning techniques to provide accurate and reliable predictions</a:t>
            </a:r>
            <a:r>
              <a:rPr lang="en-IN" altLang="en-US" dirty="0">
                <a:latin typeface="Times New Roman" panose="02020603050405020304" pitchFamily="18" charset="0"/>
                <a:cs typeface="Times New Roman" panose="02020603050405020304" pitchFamily="18" charset="0"/>
                <a:sym typeface="+mn-ea"/>
              </a:rPr>
              <a:t> </a:t>
            </a:r>
            <a:endParaRPr lang="en-IN" altLang="en-US" dirty="0">
              <a:latin typeface="Times New Roman" panose="02020603050405020304" pitchFamily="18" charset="0"/>
              <a:cs typeface="Times New Roman" panose="02020603050405020304" pitchFamily="18" charset="0"/>
            </a:endParaRPr>
          </a:p>
          <a:p>
            <a:pPr algn="l"/>
            <a:endParaRPr lang="en-US"/>
          </a:p>
        </p:txBody>
      </p:sp>
      <p:sp>
        <p:nvSpPr>
          <p:cNvPr id="4" name="Date Placeholder 3"/>
          <p:cNvSpPr>
            <a:spLocks noGrp="1"/>
          </p:cNvSpPr>
          <p:nvPr>
            <p:ph type="dt" sz="half" idx="10"/>
          </p:nvPr>
        </p:nvSpPr>
        <p:spPr/>
        <p:txBody>
          <a:bodyPr/>
          <a:p>
            <a:fld id="{29B7F2CF-3883-4F4C-B632-6E38E4E094B5}" type="datetime1">
              <a:rPr lang="en-IN" smtClean="0"/>
            </a:fld>
            <a:endParaRPr lang="en-IN"/>
          </a:p>
        </p:txBody>
      </p:sp>
      <p:sp>
        <p:nvSpPr>
          <p:cNvPr id="5" name="Footer Placeholder 4"/>
          <p:cNvSpPr>
            <a:spLocks noGrp="1"/>
          </p:cNvSpPr>
          <p:nvPr>
            <p:ph type="ftr" sz="quarter" idx="11"/>
          </p:nvPr>
        </p:nvSpPr>
        <p:spPr/>
        <p:txBody>
          <a:bodyPr/>
          <a:p>
            <a:r>
              <a:rPr lang="en-IN"/>
              <a:t>BATCH NO:        DEPARTMENT OF COMPUTER SCIENCE &amp; ENGINEERING</a:t>
            </a:r>
            <a:endParaRPr lang="en-IN"/>
          </a:p>
        </p:txBody>
      </p:sp>
      <p:sp>
        <p:nvSpPr>
          <p:cNvPr id="6" name="Slide Number Placeholder 5"/>
          <p:cNvSpPr>
            <a:spLocks noGrp="1"/>
          </p:cNvSpPr>
          <p:nvPr>
            <p:ph type="sldNum" sz="quarter" idx="12"/>
          </p:nvPr>
        </p:nvSpPr>
        <p:spPr/>
        <p:txBody>
          <a:bodyPr/>
          <a:p>
            <a:fld id="{FA00FD27-8DB0-4CB2-BD37-BEA95C6A1008}" type="slidenum">
              <a:rPr lang="en-IN" smtClean="0"/>
            </a:fld>
            <a:endParaRPr lang="en-I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458280-6FAB-4376-A7F5-CAFB4D5938C4}" type="datetime1">
              <a:rPr lang="en-IN" smtClean="0"/>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pic>
        <p:nvPicPr>
          <p:cNvPr id="6" name="Content Placeholder 5"/>
          <p:cNvPicPr>
            <a:picLocks noChangeAspect="1"/>
          </p:cNvPicPr>
          <p:nvPr>
            <p:ph idx="1"/>
          </p:nvPr>
        </p:nvPicPr>
        <p:blipFill>
          <a:blip r:embed="rId1"/>
          <a:stretch>
            <a:fillRect/>
          </a:stretch>
        </p:blipFill>
        <p:spPr>
          <a:xfrm>
            <a:off x="685800" y="1699895"/>
            <a:ext cx="7313295" cy="4113530"/>
          </a:xfrm>
          <a:prstGeom prst="rect">
            <a:avLst/>
          </a:prstGeom>
          <a:noFill/>
          <a:ln>
            <a:noFill/>
          </a:ln>
        </p:spPr>
      </p:pic>
      <p:sp>
        <p:nvSpPr>
          <p:cNvPr id="3" name="Text Box 2"/>
          <p:cNvSpPr txBox="1"/>
          <p:nvPr/>
        </p:nvSpPr>
        <p:spPr>
          <a:xfrm>
            <a:off x="774065" y="772160"/>
            <a:ext cx="4229735" cy="368300"/>
          </a:xfrm>
          <a:prstGeom prst="rect">
            <a:avLst/>
          </a:prstGeom>
          <a:noFill/>
        </p:spPr>
        <p:txBody>
          <a:bodyPr wrap="square" rtlCol="0">
            <a:spAutoFit/>
          </a:bodyPr>
          <a:p>
            <a:r>
              <a:rPr lang="en-US"/>
              <a:t>Sarima Model Prediction Details :</a:t>
            </a:r>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850" y="116967"/>
            <a:ext cx="7772400" cy="1609344"/>
          </a:xfrm>
        </p:spPr>
        <p:txBody>
          <a:bodyPr>
            <a:normAutofit/>
          </a:bodyPr>
          <a:lstStyle/>
          <a:p>
            <a:r>
              <a:rPr lang="en-IN" altLang="en-US" sz="2400" b="1"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MODULE:</a:t>
            </a:r>
            <a:r>
              <a:rPr lang="en-IN" altLang="en-US" sz="2400" b="1" dirty="0">
                <a:latin typeface="Times New Roman" panose="02020603050405020304" pitchFamily="18" charset="0"/>
                <a:cs typeface="Times New Roman" panose="02020603050405020304" pitchFamily="18" charset="0"/>
              </a:rPr>
              <a:t>3</a:t>
            </a:r>
            <a:br>
              <a:rPr lang="en-IN" altLang="en-US" sz="2400" b="1" dirty="0">
                <a:latin typeface="Times New Roman" panose="02020603050405020304" pitchFamily="18" charset="0"/>
                <a:cs typeface="Times New Roman" panose="02020603050405020304" pitchFamily="18" charset="0"/>
              </a:rPr>
            </a:br>
            <a:br>
              <a:rPr lang="en-IN" altLang="en-US" sz="2400" b="1" dirty="0">
                <a:latin typeface="Times New Roman" panose="02020603050405020304" pitchFamily="18" charset="0"/>
                <a:cs typeface="Times New Roman" panose="02020603050405020304" pitchFamily="18" charset="0"/>
              </a:rPr>
            </a:br>
            <a:r>
              <a:rPr lang="en-IN" altLang="en-US" sz="2400" dirty="0">
                <a:latin typeface="Times New Roman" panose="02020603050405020304" pitchFamily="18" charset="0"/>
                <a:cs typeface="Times New Roman" panose="02020603050405020304" pitchFamily="18" charset="0"/>
                <a:sym typeface="+mn-ea"/>
              </a:rPr>
              <a:t> User Interface for Edge Control</a:t>
            </a:r>
            <a:endParaRPr lang="en-IN" alt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251460" y="1557020"/>
            <a:ext cx="8614410" cy="4050665"/>
          </a:xfrm>
        </p:spPr>
        <p:txBody>
          <a:bodyPr>
            <a:noAutofit/>
          </a:bodyPr>
          <a:lstStyle/>
          <a:p>
            <a:pPr algn="just"/>
            <a:r>
              <a:rPr lang="en-IN" altLang="en-US" sz="1800" dirty="0">
                <a:latin typeface="Times New Roman" panose="02020603050405020304" pitchFamily="18" charset="0"/>
                <a:cs typeface="Times New Roman" panose="02020603050405020304" pitchFamily="18" charset="0"/>
              </a:rPr>
              <a:t> To complement the intelligent edge network, a user-friendly mobile app is developed, offering real-time energy consumption monitoring. Integrated with the ESP32 and Raspberry Pi infrastructure, the app provides users with immediate insights into their current energy usage patterns, fostering awareness and informed decision-making. Leveraging AI capabilities, the app delivers personalized tips for energy conservation derived from the SARIMA model's analysis of historical data. Additionally, the app forecasts next month's energy consumption , empowering users with anticipated costs to plan and adjust their usage patterns  and  With a user-centric design, the app ensures seamless navigation through real-time data, conservation tips, and future predictions, enhancing the overall user experience. This methodology combines hardware integration, advanced analytics, and a user-friendly mobile interface to create a comprehensive energy consumption management system.</a:t>
            </a:r>
            <a:endParaRPr lang="en-IN" altLang="en-US" sz="1800" dirty="0">
              <a:latin typeface="Times New Roman" panose="02020603050405020304" pitchFamily="18" charset="0"/>
              <a:cs typeface="Times New Roman" panose="02020603050405020304" pitchFamily="18" charset="0"/>
            </a:endParaRPr>
          </a:p>
          <a:p>
            <a:pPr algn="just"/>
            <a:r>
              <a:rPr lang="en-IN" altLang="en-US" sz="1800" dirty="0">
                <a:latin typeface="Times New Roman" panose="02020603050405020304" pitchFamily="18" charset="0"/>
                <a:cs typeface="Times New Roman" panose="02020603050405020304" pitchFamily="18" charset="0"/>
              </a:rPr>
              <a:t>The app emphasizes data security with user authentication, encryption, and access controls. It boosts user engagement with energy-saving challenges and notifications. Available on multiple platforms, the app is regularly updated to incorporate user feedback and new technologies, ensuring its effectiveness and adaptability in energy management.</a:t>
            </a:r>
            <a:endParaRPr lang="en-IN" altLang="en-US" sz="18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B0BB0584-8292-43A0-945E-D5FA59BFE0E9}" type="datetime1">
              <a:rPr lang="en-IN" smtClean="0"/>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3ED5206-148C-4A5A-B90D-45CD799BDAFA}" type="datetime1">
              <a:rPr lang="en-IN" smtClean="0"/>
            </a:fld>
            <a:endParaRPr lang="en-IN"/>
          </a:p>
        </p:txBody>
      </p:sp>
      <p:sp>
        <p:nvSpPr>
          <p:cNvPr id="5" name="Footer Placeholder 4"/>
          <p:cNvSpPr>
            <a:spLocks noGrp="1"/>
          </p:cNvSpPr>
          <p:nvPr>
            <p:ph type="ftr" sz="quarter" idx="11"/>
          </p:nvPr>
        </p:nvSpPr>
        <p:spPr/>
        <p:txBody>
          <a:bodyPr/>
          <a:lstStyle/>
          <a:p>
            <a:r>
              <a:rPr lang="en-IN"/>
              <a:t>BATCH NO:        DEPARTMENT OF COMPUTER SCIENCE &amp; ENGINEERING</a:t>
            </a:r>
            <a:endParaRPr lang="en-IN"/>
          </a:p>
        </p:txBody>
      </p:sp>
      <p:sp>
        <p:nvSpPr>
          <p:cNvPr id="3" name="Slide Number Placeholder 2"/>
          <p:cNvSpPr>
            <a:spLocks noGrp="1"/>
          </p:cNvSpPr>
          <p:nvPr>
            <p:ph type="sldNum" sz="quarter" idx="12"/>
          </p:nvPr>
        </p:nvSpPr>
        <p:spPr/>
        <p:txBody>
          <a:bodyPr/>
          <a:lstStyle/>
          <a:p>
            <a:fld id="{FA00FD27-8DB0-4CB2-BD37-BEA95C6A1008}" type="slidenum">
              <a:rPr lang="en-IN" smtClean="0"/>
            </a:fld>
            <a:endParaRPr lang="en-IN"/>
          </a:p>
        </p:txBody>
      </p:sp>
      <p:sp>
        <p:nvSpPr>
          <p:cNvPr id="4" name="Title 1"/>
          <p:cNvSpPr txBox="1"/>
          <p:nvPr/>
        </p:nvSpPr>
        <p:spPr>
          <a:xfrm>
            <a:off x="457200" y="326593"/>
            <a:ext cx="8229600" cy="726143"/>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IN" sz="2400" b="1" dirty="0">
                <a:latin typeface="Times New Roman" panose="02020603050405020304" pitchFamily="18" charset="0"/>
                <a:cs typeface="Times New Roman" panose="02020603050405020304" pitchFamily="18" charset="0"/>
              </a:rPr>
              <a:t>AGENDA</a:t>
            </a:r>
            <a:endParaRPr lang="en-IN" b="1" dirty="0">
              <a:latin typeface="Times New Roman" panose="02020603050405020304" pitchFamily="18" charset="0"/>
              <a:cs typeface="Times New Roman" panose="02020603050405020304" pitchFamily="18" charset="0"/>
            </a:endParaRPr>
          </a:p>
        </p:txBody>
      </p:sp>
      <p:sp>
        <p:nvSpPr>
          <p:cNvPr id="6" name="Content Placeholder 2"/>
          <p:cNvSpPr txBox="1"/>
          <p:nvPr/>
        </p:nvSpPr>
        <p:spPr>
          <a:xfrm>
            <a:off x="457200" y="1340768"/>
            <a:ext cx="8229600" cy="4525963"/>
          </a:xfrm>
          <a:prstGeom prst="rect">
            <a:avLst/>
          </a:prstGeom>
        </p:spPr>
        <p:txBody>
          <a:bodyPr>
            <a:normAutofit fontScale="77500" lnSpcReduction="20000"/>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nSpc>
                <a:spcPct val="150000"/>
              </a:lnSpc>
            </a:pPr>
            <a:r>
              <a:rPr lang="en-IN" sz="2400" dirty="0">
                <a:latin typeface="Times New Roman" panose="02020603050405020304" pitchFamily="18" charset="0"/>
                <a:cs typeface="Times New Roman" panose="02020603050405020304" pitchFamily="18" charset="0"/>
              </a:rPr>
              <a:t>ABSTRACT</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OBJECTIVE</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INTRODUCTION</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LITERATURE REVIEW</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DESIGN AND METHODOLOGIES</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IMPLEMENTATION</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CONCLUSION</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OFFER LETTER SOFT COPY/SCANNED COPY</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INDUSTRY DETAILS </a:t>
            </a:r>
            <a:endParaRPr lang="en-IN" sz="2400" dirty="0">
              <a:latin typeface="Times New Roman" panose="02020603050405020304" pitchFamily="18" charset="0"/>
              <a:cs typeface="Times New Roman" panose="02020603050405020304" pitchFamily="18" charset="0"/>
            </a:endParaRPr>
          </a:p>
          <a:p>
            <a:pPr>
              <a:lnSpc>
                <a:spcPct val="150000"/>
              </a:lnSpc>
            </a:pPr>
            <a:r>
              <a:rPr lang="en-IN" sz="2400" dirty="0">
                <a:latin typeface="Times New Roman" panose="02020603050405020304" pitchFamily="18" charset="0"/>
                <a:cs typeface="Times New Roman" panose="02020603050405020304" pitchFamily="18" charset="0"/>
              </a:rPr>
              <a:t>REFERENCES</a:t>
            </a:r>
            <a:endParaRPr lang="en-IN" sz="24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a:p>
            <a:endParaRPr lang="en-IN" sz="20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dow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down)">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down)">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down)">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down)">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down)">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down)">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wipe(down)">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wipe(down)">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wipe(down)">
                                      <p:cBhvr>
                                        <p:cTn id="52" dur="500"/>
                                        <p:tgtEl>
                                          <p:spTgt spid="6">
                                            <p:txEl>
                                              <p:pRg st="9" end="9"/>
                                            </p:txEl>
                                          </p:spTgt>
                                        </p:tgtEl>
                                      </p:cBhvr>
                                    </p:animEffect>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458280-6FAB-4376-A7F5-CAFB4D5938C4}" type="datetime1">
              <a:rPr lang="en-IN" smtClean="0"/>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pic>
        <p:nvPicPr>
          <p:cNvPr id="9" name="Picture 8" descr="Fig 4.1 (2)-modified (2)"/>
          <p:cNvPicPr>
            <a:picLocks noChangeAspect="1"/>
          </p:cNvPicPr>
          <p:nvPr/>
        </p:nvPicPr>
        <p:blipFill>
          <a:blip r:embed="rId1"/>
          <a:stretch>
            <a:fillRect/>
          </a:stretch>
        </p:blipFill>
        <p:spPr>
          <a:xfrm>
            <a:off x="1823720" y="1243330"/>
            <a:ext cx="2130425" cy="4742815"/>
          </a:xfrm>
          <a:prstGeom prst="rect">
            <a:avLst/>
          </a:prstGeom>
        </p:spPr>
      </p:pic>
      <p:pic>
        <p:nvPicPr>
          <p:cNvPr id="10" name="Picture 9" descr="Fig 4.2-modified (1)"/>
          <p:cNvPicPr>
            <a:picLocks noChangeAspect="1"/>
          </p:cNvPicPr>
          <p:nvPr/>
        </p:nvPicPr>
        <p:blipFill>
          <a:blip r:embed="rId2"/>
          <a:stretch>
            <a:fillRect/>
          </a:stretch>
        </p:blipFill>
        <p:spPr>
          <a:xfrm>
            <a:off x="4932045" y="1243330"/>
            <a:ext cx="2140585" cy="4768215"/>
          </a:xfrm>
          <a:prstGeom prst="rect">
            <a:avLst/>
          </a:prstGeom>
        </p:spPr>
      </p:pic>
      <p:sp>
        <p:nvSpPr>
          <p:cNvPr id="3" name="Text Box 2"/>
          <p:cNvSpPr txBox="1"/>
          <p:nvPr/>
        </p:nvSpPr>
        <p:spPr>
          <a:xfrm>
            <a:off x="551815" y="523875"/>
            <a:ext cx="4812030" cy="368300"/>
          </a:xfrm>
          <a:prstGeom prst="rect">
            <a:avLst/>
          </a:prstGeom>
          <a:noFill/>
        </p:spPr>
        <p:txBody>
          <a:bodyPr wrap="square" rtlCol="0">
            <a:spAutoFit/>
          </a:bodyPr>
          <a:p>
            <a:r>
              <a:rPr lang="en-US"/>
              <a:t>Android Application User Interface</a:t>
            </a:r>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ARCHITECTURE DIAGRAM</a:t>
            </a:r>
            <a:endParaRPr lang="en-US" sz="2400" b="1"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B8D055EC-92E0-4521-8D38-203B5CE64B47}" type="datetime1">
              <a:rPr lang="en-IN" smtClean="0"/>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endParaRPr lang="en-IN"/>
          </a:p>
        </p:txBody>
      </p:sp>
      <p:sp>
        <p:nvSpPr>
          <p:cNvPr id="5" name="Slide Number Placeholder 4"/>
          <p:cNvSpPr>
            <a:spLocks noGrp="1"/>
          </p:cNvSpPr>
          <p:nvPr>
            <p:ph type="sldNum" sz="quarter" idx="12"/>
          </p:nvPr>
        </p:nvSpPr>
        <p:spPr>
          <a:xfrm>
            <a:off x="6524886" y="6505515"/>
            <a:ext cx="2133600" cy="365125"/>
          </a:xfrm>
        </p:spPr>
        <p:txBody>
          <a:bodyPr/>
          <a:lstStyle/>
          <a:p>
            <a:fld id="{FA00FD27-8DB0-4CB2-BD37-BEA95C6A1008}" type="slidenum">
              <a:rPr lang="en-IN" smtClean="0"/>
            </a:fld>
            <a:endParaRPr lang="en-IN"/>
          </a:p>
        </p:txBody>
      </p:sp>
      <p:pic>
        <p:nvPicPr>
          <p:cNvPr id="6" name="Picture 5" descr="3"/>
          <p:cNvPicPr>
            <a:picLocks noChangeAspect="1"/>
          </p:cNvPicPr>
          <p:nvPr/>
        </p:nvPicPr>
        <p:blipFill>
          <a:blip r:embed="rId1"/>
          <a:stretch>
            <a:fillRect/>
          </a:stretch>
        </p:blipFill>
        <p:spPr>
          <a:xfrm>
            <a:off x="727710" y="1847850"/>
            <a:ext cx="7329805" cy="412305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995" y="189357"/>
            <a:ext cx="7772400" cy="1609344"/>
          </a:xfrm>
        </p:spPr>
        <p:txBody>
          <a:bodyPr>
            <a:normAutofit/>
          </a:bodyPr>
          <a:lstStyle/>
          <a:p>
            <a:r>
              <a:rPr lang="en-US" sz="2400" b="1" dirty="0">
                <a:latin typeface="Times New Roman" panose="02020603050405020304" pitchFamily="18" charset="0"/>
                <a:cs typeface="Times New Roman" panose="02020603050405020304" pitchFamily="18" charset="0"/>
              </a:rPr>
              <a:t>DATA FLOW DIAGRAM</a:t>
            </a:r>
            <a:endParaRPr lang="en-US" sz="2400" b="1"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55E3AA76-41E4-444A-A1EB-FF3D494392FE}" type="datetime1">
              <a:rPr lang="en-IN" smtClean="0"/>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
        <p:nvSpPr>
          <p:cNvPr id="6" name="Rectangles 5"/>
          <p:cNvSpPr/>
          <p:nvPr/>
        </p:nvSpPr>
        <p:spPr>
          <a:xfrm>
            <a:off x="611505" y="1844675"/>
            <a:ext cx="1914525" cy="615950"/>
          </a:xfrm>
          <a:prstGeom prst="rect">
            <a:avLst/>
          </a:prstGeom>
          <a:ln w="28575" cmpd="sng">
            <a:solidFill>
              <a:schemeClr val="accent1"/>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600"/>
              <a:t>Data From Current sensor</a:t>
            </a:r>
            <a:endParaRPr lang="en-US" sz="1600"/>
          </a:p>
        </p:txBody>
      </p:sp>
      <p:sp>
        <p:nvSpPr>
          <p:cNvPr id="14" name="Rectangles 13"/>
          <p:cNvSpPr/>
          <p:nvPr/>
        </p:nvSpPr>
        <p:spPr>
          <a:xfrm>
            <a:off x="611505" y="3140710"/>
            <a:ext cx="1914525" cy="615950"/>
          </a:xfrm>
          <a:prstGeom prst="rect">
            <a:avLst/>
          </a:prstGeom>
          <a:ln w="28575" cmpd="sng">
            <a:solidFill>
              <a:schemeClr val="accent1"/>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600"/>
              <a:t>Data From Voltage  sensor</a:t>
            </a:r>
            <a:endParaRPr lang="en-US" sz="1600"/>
          </a:p>
        </p:txBody>
      </p:sp>
      <p:sp>
        <p:nvSpPr>
          <p:cNvPr id="15" name="Rectangles 14"/>
          <p:cNvSpPr/>
          <p:nvPr/>
        </p:nvSpPr>
        <p:spPr>
          <a:xfrm>
            <a:off x="611505" y="4436745"/>
            <a:ext cx="1914525" cy="615950"/>
          </a:xfrm>
          <a:prstGeom prst="rect">
            <a:avLst/>
          </a:prstGeom>
          <a:ln w="28575" cmpd="sng">
            <a:solidFill>
              <a:schemeClr val="accent1"/>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600"/>
              <a:t>Send Data to ESP32</a:t>
            </a:r>
            <a:endParaRPr lang="en-US" sz="1600"/>
          </a:p>
        </p:txBody>
      </p:sp>
      <p:sp>
        <p:nvSpPr>
          <p:cNvPr id="16" name="Rectangles 15"/>
          <p:cNvSpPr/>
          <p:nvPr/>
        </p:nvSpPr>
        <p:spPr>
          <a:xfrm>
            <a:off x="3563620" y="4436745"/>
            <a:ext cx="1914525" cy="615950"/>
          </a:xfrm>
          <a:prstGeom prst="rect">
            <a:avLst/>
          </a:prstGeom>
          <a:ln w="28575" cmpd="sng">
            <a:solidFill>
              <a:schemeClr val="accent1"/>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600"/>
              <a:t>Send Data to Raspberry Pi</a:t>
            </a:r>
            <a:endParaRPr lang="en-US" sz="1600"/>
          </a:p>
        </p:txBody>
      </p:sp>
      <p:sp>
        <p:nvSpPr>
          <p:cNvPr id="20" name="Rectangles 19"/>
          <p:cNvSpPr/>
          <p:nvPr/>
        </p:nvSpPr>
        <p:spPr>
          <a:xfrm>
            <a:off x="3563620" y="3140710"/>
            <a:ext cx="1914525" cy="615950"/>
          </a:xfrm>
          <a:prstGeom prst="rect">
            <a:avLst/>
          </a:prstGeom>
          <a:ln w="28575" cmpd="sng">
            <a:solidFill>
              <a:schemeClr val="accent1"/>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600"/>
              <a:t>Processing Data In Raspberry Pi</a:t>
            </a:r>
            <a:endParaRPr lang="en-US" sz="1600"/>
          </a:p>
        </p:txBody>
      </p:sp>
      <p:sp>
        <p:nvSpPr>
          <p:cNvPr id="21" name="Rectangles 20"/>
          <p:cNvSpPr/>
          <p:nvPr/>
        </p:nvSpPr>
        <p:spPr>
          <a:xfrm>
            <a:off x="3563620" y="1844675"/>
            <a:ext cx="1914525" cy="615950"/>
          </a:xfrm>
          <a:prstGeom prst="rect">
            <a:avLst/>
          </a:prstGeom>
          <a:ln w="28575" cmpd="sng">
            <a:solidFill>
              <a:schemeClr val="accent1"/>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600"/>
              <a:t>Running Predictive Model</a:t>
            </a:r>
            <a:endParaRPr lang="en-US" sz="1600"/>
          </a:p>
        </p:txBody>
      </p:sp>
      <p:sp>
        <p:nvSpPr>
          <p:cNvPr id="22" name="Rectangles 21"/>
          <p:cNvSpPr/>
          <p:nvPr/>
        </p:nvSpPr>
        <p:spPr>
          <a:xfrm>
            <a:off x="6263005" y="1844675"/>
            <a:ext cx="1914525" cy="615950"/>
          </a:xfrm>
          <a:prstGeom prst="rect">
            <a:avLst/>
          </a:prstGeom>
          <a:ln w="28575" cmpd="sng">
            <a:solidFill>
              <a:schemeClr val="accent1"/>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600"/>
              <a:t>Send data to mobile</a:t>
            </a:r>
            <a:endParaRPr lang="en-US" sz="1600"/>
          </a:p>
        </p:txBody>
      </p:sp>
      <p:sp>
        <p:nvSpPr>
          <p:cNvPr id="23" name="Rectangles 22"/>
          <p:cNvSpPr/>
          <p:nvPr/>
        </p:nvSpPr>
        <p:spPr>
          <a:xfrm>
            <a:off x="6228080" y="3140710"/>
            <a:ext cx="1914525" cy="615950"/>
          </a:xfrm>
          <a:prstGeom prst="rect">
            <a:avLst/>
          </a:prstGeom>
          <a:ln w="28575" cmpd="sng">
            <a:solidFill>
              <a:schemeClr val="accent1"/>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600"/>
              <a:t>Final Prediction Result In Mobile</a:t>
            </a:r>
            <a:endParaRPr lang="en-US" sz="1600"/>
          </a:p>
        </p:txBody>
      </p:sp>
      <p:cxnSp>
        <p:nvCxnSpPr>
          <p:cNvPr id="24" name="Straight Arrow Connector 23"/>
          <p:cNvCxnSpPr/>
          <p:nvPr/>
        </p:nvCxnSpPr>
        <p:spPr>
          <a:xfrm>
            <a:off x="1548130" y="3756660"/>
            <a:ext cx="0" cy="680085"/>
          </a:xfrm>
          <a:prstGeom prst="straightConnector1">
            <a:avLst/>
          </a:prstGeom>
          <a:ln w="28575" cmpd="sng">
            <a:solidFill>
              <a:schemeClr val="accent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25" name="Straight Arrow Connector 24"/>
          <p:cNvCxnSpPr/>
          <p:nvPr/>
        </p:nvCxnSpPr>
        <p:spPr>
          <a:xfrm>
            <a:off x="1548130" y="2493010"/>
            <a:ext cx="0" cy="680085"/>
          </a:xfrm>
          <a:prstGeom prst="straightConnector1">
            <a:avLst/>
          </a:prstGeom>
          <a:ln w="28575" cmpd="sng">
            <a:solidFill>
              <a:schemeClr val="accent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26" name="Straight Arrow Connector 25"/>
          <p:cNvCxnSpPr>
            <a:stCxn id="16" idx="0"/>
            <a:endCxn id="20" idx="2"/>
          </p:cNvCxnSpPr>
          <p:nvPr/>
        </p:nvCxnSpPr>
        <p:spPr>
          <a:xfrm flipV="1">
            <a:off x="4521200" y="3756660"/>
            <a:ext cx="0" cy="680085"/>
          </a:xfrm>
          <a:prstGeom prst="straightConnector1">
            <a:avLst/>
          </a:prstGeom>
          <a:ln w="28575" cmpd="sng">
            <a:solidFill>
              <a:schemeClr val="accent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27" name="Straight Arrow Connector 26"/>
          <p:cNvCxnSpPr/>
          <p:nvPr/>
        </p:nvCxnSpPr>
        <p:spPr>
          <a:xfrm>
            <a:off x="7236460" y="2460625"/>
            <a:ext cx="0" cy="680085"/>
          </a:xfrm>
          <a:prstGeom prst="straightConnector1">
            <a:avLst/>
          </a:prstGeom>
          <a:ln w="28575" cmpd="sng">
            <a:solidFill>
              <a:schemeClr val="accent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28" name="Straight Arrow Connector 27"/>
          <p:cNvCxnSpPr>
            <a:stCxn id="20" idx="0"/>
            <a:endCxn id="21" idx="2"/>
          </p:cNvCxnSpPr>
          <p:nvPr/>
        </p:nvCxnSpPr>
        <p:spPr>
          <a:xfrm flipV="1">
            <a:off x="4521200" y="2460625"/>
            <a:ext cx="0" cy="680085"/>
          </a:xfrm>
          <a:prstGeom prst="straightConnector1">
            <a:avLst/>
          </a:prstGeom>
          <a:ln w="28575" cmpd="sng">
            <a:solidFill>
              <a:schemeClr val="accent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31" name="Straight Arrow Connector 30"/>
          <p:cNvCxnSpPr/>
          <p:nvPr/>
        </p:nvCxnSpPr>
        <p:spPr>
          <a:xfrm>
            <a:off x="2526030" y="4744720"/>
            <a:ext cx="1037590" cy="0"/>
          </a:xfrm>
          <a:prstGeom prst="straightConnector1">
            <a:avLst/>
          </a:prstGeom>
          <a:ln w="28575" cmpd="sng">
            <a:solidFill>
              <a:schemeClr val="accent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32" name="Straight Arrow Connector 31"/>
          <p:cNvCxnSpPr/>
          <p:nvPr/>
        </p:nvCxnSpPr>
        <p:spPr>
          <a:xfrm>
            <a:off x="5507990" y="2205355"/>
            <a:ext cx="720090" cy="0"/>
          </a:xfrm>
          <a:prstGeom prst="straightConnector1">
            <a:avLst/>
          </a:prstGeom>
          <a:ln w="28575" cmpd="sng">
            <a:solidFill>
              <a:schemeClr val="accent1"/>
            </a:solidFill>
            <a:prstDash val="solid"/>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05" y="332741"/>
            <a:ext cx="8229600" cy="836711"/>
          </a:xfrm>
        </p:spPr>
        <p:txBody>
          <a:bodyPr>
            <a:normAutofit/>
          </a:bodyPr>
          <a:lstStyle/>
          <a:p>
            <a:r>
              <a:rPr lang="en-US" sz="2400" b="1" dirty="0">
                <a:latin typeface="Times New Roman" panose="02020603050405020304" pitchFamily="18" charset="0"/>
                <a:cs typeface="Times New Roman" panose="02020603050405020304" pitchFamily="18" charset="0"/>
              </a:rPr>
              <a:t>ER- DIAGRAM</a:t>
            </a:r>
            <a:endParaRPr lang="en-US" sz="2400" b="1" dirty="0">
              <a:latin typeface="Times New Roman" panose="02020603050405020304" pitchFamily="18" charset="0"/>
              <a:cs typeface="Times New Roman" panose="02020603050405020304" pitchFamily="18" charset="0"/>
            </a:endParaRPr>
          </a:p>
        </p:txBody>
      </p:sp>
      <p:sp>
        <p:nvSpPr>
          <p:cNvPr id="3" name="Date Placeholder 2"/>
          <p:cNvSpPr>
            <a:spLocks noGrp="1"/>
          </p:cNvSpPr>
          <p:nvPr>
            <p:ph type="dt" sz="half" idx="10"/>
          </p:nvPr>
        </p:nvSpPr>
        <p:spPr/>
        <p:txBody>
          <a:bodyPr/>
          <a:lstStyle/>
          <a:p>
            <a:fld id="{80BA5178-A27B-409B-9787-8D37FAD366B6}" type="datetime1">
              <a:rPr lang="en-IN" smtClean="0">
                <a:latin typeface="Times New Roman" panose="02020603050405020304" pitchFamily="18" charset="0"/>
                <a:cs typeface="Times New Roman" panose="02020603050405020304" pitchFamily="18" charset="0"/>
              </a:rPr>
            </a:fld>
            <a:endParaRPr lang="en-IN" smtClean="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sz="quarter" idx="11"/>
          </p:nvPr>
        </p:nvSpPr>
        <p:spPr/>
        <p:txBody>
          <a:bodyPr/>
          <a:lstStyle/>
          <a:p>
            <a:r>
              <a:rPr lang="en-IN">
                <a:latin typeface="Times New Roman" panose="02020603050405020304" pitchFamily="18" charset="0"/>
                <a:cs typeface="Times New Roman" panose="02020603050405020304" pitchFamily="18" charset="0"/>
              </a:rPr>
              <a:t>BATCH NO:        DEPARTMENT OF COMPUTER SCIENCE &amp; ENGINEERING</a:t>
            </a:r>
            <a:endParaRPr lang="en-IN">
              <a:latin typeface="Times New Roman" panose="02020603050405020304" pitchFamily="18" charset="0"/>
              <a:cs typeface="Times New Roman" panose="02020603050405020304" pitchFamily="18" charset="0"/>
            </a:endParaRPr>
          </a:p>
        </p:txBody>
      </p:sp>
      <p:sp>
        <p:nvSpPr>
          <p:cNvPr id="5" name="Slide Number Placeholder 4"/>
          <p:cNvSpPr>
            <a:spLocks noGrp="1"/>
          </p:cNvSpPr>
          <p:nvPr>
            <p:ph type="sldNum" sz="quarter" idx="12"/>
          </p:nvPr>
        </p:nvSpPr>
        <p:spPr/>
        <p:txBody>
          <a:bodyPr/>
          <a:lstStyle/>
          <a:p>
            <a:fld id="{FA00FD27-8DB0-4CB2-BD37-BEA95C6A1008}" type="slidenum">
              <a:rPr lang="en-IN" smtClean="0">
                <a:latin typeface="Times New Roman" panose="02020603050405020304" pitchFamily="18" charset="0"/>
                <a:cs typeface="Times New Roman" panose="02020603050405020304" pitchFamily="18" charset="0"/>
              </a:rPr>
            </a:fld>
            <a:endParaRPr lang="en-IN" smtClean="0">
              <a:latin typeface="Times New Roman" panose="02020603050405020304" pitchFamily="18" charset="0"/>
              <a:cs typeface="Times New Roman" panose="02020603050405020304" pitchFamily="18" charset="0"/>
            </a:endParaRPr>
          </a:p>
        </p:txBody>
      </p:sp>
      <p:sp>
        <p:nvSpPr>
          <p:cNvPr id="6" name="Rectangles 5"/>
          <p:cNvSpPr/>
          <p:nvPr/>
        </p:nvSpPr>
        <p:spPr>
          <a:xfrm>
            <a:off x="828040" y="2879725"/>
            <a:ext cx="1656080" cy="503555"/>
          </a:xfrm>
          <a:prstGeom prst="rect">
            <a:avLst/>
          </a:prstGeom>
          <a:ln w="28575" cmpd="sng">
            <a:solidFill>
              <a:schemeClr val="accent1"/>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Mobile User</a:t>
            </a:r>
            <a:endParaRPr lang="en-US" sz="1200">
              <a:latin typeface="Times New Roman" panose="02020603050405020304" pitchFamily="18" charset="0"/>
              <a:cs typeface="Times New Roman" panose="02020603050405020304" pitchFamily="18" charset="0"/>
            </a:endParaRPr>
          </a:p>
        </p:txBody>
      </p:sp>
      <p:sp>
        <p:nvSpPr>
          <p:cNvPr id="10" name="Rectangles 9"/>
          <p:cNvSpPr/>
          <p:nvPr/>
        </p:nvSpPr>
        <p:spPr>
          <a:xfrm>
            <a:off x="5507990" y="2879725"/>
            <a:ext cx="1656080" cy="503555"/>
          </a:xfrm>
          <a:prstGeom prst="rect">
            <a:avLst/>
          </a:prstGeom>
          <a:ln w="28575" cmpd="sng">
            <a:solidFill>
              <a:schemeClr val="accent1"/>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Android Administrator</a:t>
            </a:r>
            <a:endParaRPr lang="en-US" sz="1200">
              <a:latin typeface="Times New Roman" panose="02020603050405020304" pitchFamily="18" charset="0"/>
              <a:cs typeface="Times New Roman" panose="02020603050405020304" pitchFamily="18" charset="0"/>
            </a:endParaRPr>
          </a:p>
        </p:txBody>
      </p:sp>
      <p:sp>
        <p:nvSpPr>
          <p:cNvPr id="11" name="Rectangles 10"/>
          <p:cNvSpPr/>
          <p:nvPr/>
        </p:nvSpPr>
        <p:spPr>
          <a:xfrm>
            <a:off x="5580380" y="5013325"/>
            <a:ext cx="1656080" cy="503555"/>
          </a:xfrm>
          <a:prstGeom prst="rect">
            <a:avLst/>
          </a:prstGeom>
          <a:ln w="28575" cmpd="sng">
            <a:solidFill>
              <a:schemeClr val="accent1"/>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Database Administrator</a:t>
            </a:r>
            <a:endParaRPr lang="en-US" sz="1200">
              <a:latin typeface="Times New Roman" panose="02020603050405020304" pitchFamily="18" charset="0"/>
              <a:cs typeface="Times New Roman" panose="02020603050405020304" pitchFamily="18" charset="0"/>
            </a:endParaRPr>
          </a:p>
        </p:txBody>
      </p:sp>
      <p:sp>
        <p:nvSpPr>
          <p:cNvPr id="12" name="Diamond 11"/>
          <p:cNvSpPr/>
          <p:nvPr/>
        </p:nvSpPr>
        <p:spPr>
          <a:xfrm>
            <a:off x="3347720" y="2781300"/>
            <a:ext cx="1296035" cy="720090"/>
          </a:xfrm>
          <a:prstGeom prst="diamond">
            <a:avLst/>
          </a:prstGeom>
          <a:ln w="28575" cmpd="sng">
            <a:solidFill>
              <a:schemeClr val="accent1"/>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b="1">
                <a:latin typeface="Times New Roman" panose="02020603050405020304" pitchFamily="18" charset="0"/>
                <a:cs typeface="Times New Roman" panose="02020603050405020304" pitchFamily="18" charset="0"/>
              </a:rPr>
              <a:t>Access</a:t>
            </a:r>
            <a:endParaRPr lang="en-US" sz="1200" b="1">
              <a:latin typeface="Times New Roman" panose="02020603050405020304" pitchFamily="18" charset="0"/>
              <a:cs typeface="Times New Roman" panose="02020603050405020304" pitchFamily="18" charset="0"/>
            </a:endParaRPr>
          </a:p>
        </p:txBody>
      </p:sp>
      <p:sp>
        <p:nvSpPr>
          <p:cNvPr id="13" name="Diamond 12"/>
          <p:cNvSpPr/>
          <p:nvPr/>
        </p:nvSpPr>
        <p:spPr>
          <a:xfrm>
            <a:off x="5688330" y="3933190"/>
            <a:ext cx="1296035" cy="720090"/>
          </a:xfrm>
          <a:prstGeom prst="diamond">
            <a:avLst/>
          </a:prstGeom>
          <a:ln w="28575" cmpd="sng">
            <a:solidFill>
              <a:schemeClr val="accent1"/>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b="1">
                <a:latin typeface="Times New Roman" panose="02020603050405020304" pitchFamily="18" charset="0"/>
                <a:cs typeface="Times New Roman" panose="02020603050405020304" pitchFamily="18" charset="0"/>
              </a:rPr>
              <a:t>Updates</a:t>
            </a:r>
            <a:endParaRPr lang="en-US" sz="1200" b="1">
              <a:latin typeface="Times New Roman" panose="02020603050405020304" pitchFamily="18" charset="0"/>
              <a:cs typeface="Times New Roman" panose="02020603050405020304" pitchFamily="18" charset="0"/>
            </a:endParaRPr>
          </a:p>
        </p:txBody>
      </p:sp>
      <p:sp>
        <p:nvSpPr>
          <p:cNvPr id="15" name="Oval 14"/>
          <p:cNvSpPr/>
          <p:nvPr/>
        </p:nvSpPr>
        <p:spPr>
          <a:xfrm>
            <a:off x="7164705" y="1831975"/>
            <a:ext cx="1318260" cy="517525"/>
          </a:xfrm>
          <a:prstGeom prst="ellipse">
            <a:avLst/>
          </a:prstGeom>
          <a:ln w="28575" cmpd="sng">
            <a:solidFill>
              <a:schemeClr val="accent1"/>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u="sng">
                <a:latin typeface="Times New Roman" panose="02020603050405020304" pitchFamily="18" charset="0"/>
                <a:cs typeface="Times New Roman" panose="02020603050405020304" pitchFamily="18" charset="0"/>
              </a:rPr>
              <a:t>Admin_Id</a:t>
            </a:r>
            <a:endParaRPr lang="en-US" sz="1200" u="sng">
              <a:latin typeface="Times New Roman" panose="02020603050405020304" pitchFamily="18" charset="0"/>
              <a:cs typeface="Times New Roman" panose="02020603050405020304" pitchFamily="18" charset="0"/>
            </a:endParaRPr>
          </a:p>
        </p:txBody>
      </p:sp>
      <p:sp>
        <p:nvSpPr>
          <p:cNvPr id="16" name="Oval 15"/>
          <p:cNvSpPr/>
          <p:nvPr/>
        </p:nvSpPr>
        <p:spPr>
          <a:xfrm>
            <a:off x="107950" y="2061210"/>
            <a:ext cx="1127760" cy="433705"/>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Name</a:t>
            </a:r>
            <a:endParaRPr lang="en-US" sz="1200">
              <a:latin typeface="Times New Roman" panose="02020603050405020304" pitchFamily="18" charset="0"/>
              <a:cs typeface="Times New Roman" panose="02020603050405020304" pitchFamily="18" charset="0"/>
            </a:endParaRPr>
          </a:p>
        </p:txBody>
      </p:sp>
      <p:sp>
        <p:nvSpPr>
          <p:cNvPr id="17" name="Oval 16"/>
          <p:cNvSpPr/>
          <p:nvPr/>
        </p:nvSpPr>
        <p:spPr>
          <a:xfrm>
            <a:off x="1979930" y="3837940"/>
            <a:ext cx="1768475" cy="455930"/>
          </a:xfrm>
          <a:prstGeom prst="ellipse">
            <a:avLst/>
          </a:prstGeom>
          <a:ln w="28575" cmpd="sng">
            <a:solidFill>
              <a:schemeClr val="accent1"/>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Predicted Data</a:t>
            </a:r>
            <a:endParaRPr lang="en-US" sz="1200">
              <a:latin typeface="Times New Roman" panose="02020603050405020304" pitchFamily="18" charset="0"/>
              <a:cs typeface="Times New Roman" panose="02020603050405020304" pitchFamily="18" charset="0"/>
            </a:endParaRPr>
          </a:p>
        </p:txBody>
      </p:sp>
      <p:sp>
        <p:nvSpPr>
          <p:cNvPr id="18" name="Oval 17"/>
          <p:cNvSpPr/>
          <p:nvPr/>
        </p:nvSpPr>
        <p:spPr>
          <a:xfrm>
            <a:off x="5292090" y="1772920"/>
            <a:ext cx="936625" cy="288290"/>
          </a:xfrm>
          <a:prstGeom prst="ellipse">
            <a:avLst/>
          </a:prstGeom>
          <a:ln w="28575" cmpd="sng">
            <a:solidFill>
              <a:schemeClr val="accent1"/>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Name</a:t>
            </a:r>
            <a:endParaRPr lang="en-US" sz="1200">
              <a:latin typeface="Times New Roman" panose="02020603050405020304" pitchFamily="18" charset="0"/>
              <a:cs typeface="Times New Roman" panose="02020603050405020304" pitchFamily="18" charset="0"/>
            </a:endParaRPr>
          </a:p>
        </p:txBody>
      </p:sp>
      <p:sp>
        <p:nvSpPr>
          <p:cNvPr id="19" name="Oval 18"/>
          <p:cNvSpPr/>
          <p:nvPr/>
        </p:nvSpPr>
        <p:spPr>
          <a:xfrm>
            <a:off x="107950" y="3693795"/>
            <a:ext cx="1768475" cy="455930"/>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Electricity bill No</a:t>
            </a:r>
            <a:endParaRPr lang="en-US" sz="1200">
              <a:latin typeface="Times New Roman" panose="02020603050405020304" pitchFamily="18" charset="0"/>
              <a:cs typeface="Times New Roman" panose="02020603050405020304" pitchFamily="18" charset="0"/>
            </a:endParaRPr>
          </a:p>
        </p:txBody>
      </p:sp>
      <p:sp>
        <p:nvSpPr>
          <p:cNvPr id="21" name="Oval 20"/>
          <p:cNvSpPr/>
          <p:nvPr/>
        </p:nvSpPr>
        <p:spPr>
          <a:xfrm>
            <a:off x="7092315" y="5695950"/>
            <a:ext cx="1127760" cy="469265"/>
          </a:xfrm>
          <a:prstGeom prst="ellipse">
            <a:avLst/>
          </a:prstGeom>
          <a:ln w="28575" cmpd="sng">
            <a:solidFill>
              <a:schemeClr val="accent1"/>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Update_details</a:t>
            </a:r>
            <a:endParaRPr lang="en-US" sz="1200">
              <a:latin typeface="Times New Roman" panose="02020603050405020304" pitchFamily="18" charset="0"/>
              <a:cs typeface="Times New Roman" panose="02020603050405020304" pitchFamily="18" charset="0"/>
            </a:endParaRPr>
          </a:p>
        </p:txBody>
      </p:sp>
      <p:sp>
        <p:nvSpPr>
          <p:cNvPr id="22" name="Oval 21"/>
          <p:cNvSpPr/>
          <p:nvPr/>
        </p:nvSpPr>
        <p:spPr>
          <a:xfrm>
            <a:off x="7688580" y="4752975"/>
            <a:ext cx="1046480" cy="404495"/>
          </a:xfrm>
          <a:prstGeom prst="ellipse">
            <a:avLst/>
          </a:prstGeom>
          <a:ln w="28575" cmpd="sng">
            <a:solidFill>
              <a:schemeClr val="accent1"/>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Admin_Id</a:t>
            </a:r>
            <a:endParaRPr lang="en-US" sz="1200">
              <a:latin typeface="Times New Roman" panose="02020603050405020304" pitchFamily="18" charset="0"/>
              <a:cs typeface="Times New Roman" panose="02020603050405020304" pitchFamily="18" charset="0"/>
            </a:endParaRPr>
          </a:p>
        </p:txBody>
      </p:sp>
      <p:sp>
        <p:nvSpPr>
          <p:cNvPr id="23" name="Oval 22"/>
          <p:cNvSpPr/>
          <p:nvPr/>
        </p:nvSpPr>
        <p:spPr>
          <a:xfrm>
            <a:off x="6084570" y="1366520"/>
            <a:ext cx="1282700" cy="497840"/>
          </a:xfrm>
          <a:prstGeom prst="ellips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User_Details</a:t>
            </a:r>
            <a:endParaRPr lang="en-US" sz="1200">
              <a:latin typeface="Times New Roman" panose="02020603050405020304" pitchFamily="18" charset="0"/>
              <a:cs typeface="Times New Roman" panose="02020603050405020304" pitchFamily="18" charset="0"/>
            </a:endParaRPr>
          </a:p>
        </p:txBody>
      </p:sp>
      <p:sp>
        <p:nvSpPr>
          <p:cNvPr id="24" name="Oval 23"/>
          <p:cNvSpPr/>
          <p:nvPr/>
        </p:nvSpPr>
        <p:spPr>
          <a:xfrm>
            <a:off x="1979930" y="2205355"/>
            <a:ext cx="936625" cy="288290"/>
          </a:xfrm>
          <a:prstGeom prst="ellipse">
            <a:avLst/>
          </a:prstGeom>
          <a:ln w="28575" cmpd="sng">
            <a:solidFill>
              <a:schemeClr val="accent1"/>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Id</a:t>
            </a:r>
            <a:endParaRPr lang="en-US" sz="1200">
              <a:latin typeface="Times New Roman" panose="02020603050405020304" pitchFamily="18" charset="0"/>
              <a:cs typeface="Times New Roman" panose="02020603050405020304" pitchFamily="18" charset="0"/>
            </a:endParaRPr>
          </a:p>
        </p:txBody>
      </p:sp>
      <p:sp>
        <p:nvSpPr>
          <p:cNvPr id="25" name="Oval 24"/>
          <p:cNvSpPr/>
          <p:nvPr/>
        </p:nvSpPr>
        <p:spPr>
          <a:xfrm>
            <a:off x="5652135" y="5967730"/>
            <a:ext cx="1075055" cy="342265"/>
          </a:xfrm>
          <a:prstGeom prst="ellipse">
            <a:avLst/>
          </a:prstGeom>
          <a:ln w="28575" cmpd="sng">
            <a:solidFill>
              <a:schemeClr val="accent1"/>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100">
                <a:latin typeface="Times New Roman" panose="02020603050405020304" pitchFamily="18" charset="0"/>
                <a:cs typeface="Times New Roman" panose="02020603050405020304" pitchFamily="18" charset="0"/>
              </a:rPr>
              <a:t>Add_users</a:t>
            </a:r>
            <a:endParaRPr lang="en-US" sz="1100">
              <a:latin typeface="Times New Roman" panose="02020603050405020304" pitchFamily="18" charset="0"/>
              <a:cs typeface="Times New Roman" panose="02020603050405020304" pitchFamily="18" charset="0"/>
            </a:endParaRPr>
          </a:p>
        </p:txBody>
      </p:sp>
      <p:sp>
        <p:nvSpPr>
          <p:cNvPr id="29" name="Oval 28"/>
          <p:cNvSpPr/>
          <p:nvPr/>
        </p:nvSpPr>
        <p:spPr>
          <a:xfrm>
            <a:off x="4140200" y="5516880"/>
            <a:ext cx="1282700" cy="497840"/>
          </a:xfrm>
          <a:prstGeom prst="ellipse">
            <a:avLst/>
          </a:prstGeom>
          <a:ln w="28575" cmpd="sng">
            <a:solidFill>
              <a:schemeClr val="accent1"/>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Delete_users</a:t>
            </a:r>
            <a:endParaRPr lang="en-US" sz="1200">
              <a:latin typeface="Times New Roman" panose="02020603050405020304" pitchFamily="18" charset="0"/>
              <a:cs typeface="Times New Roman" panose="02020603050405020304" pitchFamily="18" charset="0"/>
            </a:endParaRPr>
          </a:p>
        </p:txBody>
      </p:sp>
      <p:sp>
        <p:nvSpPr>
          <p:cNvPr id="30" name="Oval 29"/>
          <p:cNvSpPr/>
          <p:nvPr/>
        </p:nvSpPr>
        <p:spPr>
          <a:xfrm>
            <a:off x="1188085" y="1701165"/>
            <a:ext cx="936625" cy="288290"/>
          </a:xfrm>
          <a:prstGeom prst="ellipse">
            <a:avLst/>
          </a:prstGeom>
          <a:ln w="28575" cmpd="sng">
            <a:solidFill>
              <a:schemeClr val="accent1"/>
            </a:solidFill>
            <a:prstDash val="solid"/>
          </a:ln>
        </p:spPr>
        <p:style>
          <a:lnRef idx="2">
            <a:schemeClr val="accent1"/>
          </a:lnRef>
          <a:fillRef idx="0">
            <a:srgbClr val="FFFFFF"/>
          </a:fillRef>
          <a:effectRef idx="0">
            <a:srgbClr val="FFFFFF"/>
          </a:effectRef>
          <a:fontRef idx="minor">
            <a:schemeClr val="dk1"/>
          </a:fontRef>
        </p:style>
        <p:txBody>
          <a:bodyPr rtlCol="0" anchor="ctr"/>
          <a:p>
            <a:pPr algn="ctr"/>
            <a:r>
              <a:rPr lang="en-US" sz="1200">
                <a:latin typeface="Times New Roman" panose="02020603050405020304" pitchFamily="18" charset="0"/>
                <a:cs typeface="Times New Roman" panose="02020603050405020304" pitchFamily="18" charset="0"/>
              </a:rPr>
              <a:t>Profile</a:t>
            </a:r>
            <a:endParaRPr lang="en-US" sz="1200">
              <a:latin typeface="Times New Roman" panose="02020603050405020304" pitchFamily="18" charset="0"/>
              <a:cs typeface="Times New Roman" panose="02020603050405020304" pitchFamily="18" charset="0"/>
            </a:endParaRPr>
          </a:p>
        </p:txBody>
      </p:sp>
      <p:cxnSp>
        <p:nvCxnSpPr>
          <p:cNvPr id="32" name="Straight Connector 31"/>
          <p:cNvCxnSpPr>
            <a:stCxn id="30" idx="4"/>
            <a:endCxn id="6" idx="0"/>
          </p:cNvCxnSpPr>
          <p:nvPr/>
        </p:nvCxnSpPr>
        <p:spPr>
          <a:xfrm flipH="1">
            <a:off x="1656080" y="1989455"/>
            <a:ext cx="635" cy="890270"/>
          </a:xfrm>
          <a:prstGeom prst="line">
            <a:avLst/>
          </a:prstGeom>
          <a:ln w="28575" cmpd="sng">
            <a:solidFill>
              <a:schemeClr val="accent1"/>
            </a:solidFill>
            <a:prstDash val="solid"/>
          </a:ln>
        </p:spPr>
        <p:style>
          <a:lnRef idx="2">
            <a:schemeClr val="accent1"/>
          </a:lnRef>
          <a:fillRef idx="0">
            <a:srgbClr val="FFFFFF"/>
          </a:fillRef>
          <a:effectRef idx="0">
            <a:srgbClr val="FFFFFF"/>
          </a:effectRef>
          <a:fontRef idx="minor">
            <a:schemeClr val="tx1"/>
          </a:fontRef>
        </p:style>
      </p:cxnSp>
      <p:cxnSp>
        <p:nvCxnSpPr>
          <p:cNvPr id="33" name="Straight Connector 32"/>
          <p:cNvCxnSpPr>
            <a:endCxn id="6" idx="0"/>
          </p:cNvCxnSpPr>
          <p:nvPr/>
        </p:nvCxnSpPr>
        <p:spPr>
          <a:xfrm>
            <a:off x="827405" y="2493010"/>
            <a:ext cx="828675" cy="386715"/>
          </a:xfrm>
          <a:prstGeom prst="line">
            <a:avLst/>
          </a:prstGeom>
          <a:ln w="28575" cmpd="sng">
            <a:solidFill>
              <a:schemeClr val="accent1"/>
            </a:solidFill>
            <a:prstDash val="solid"/>
          </a:ln>
        </p:spPr>
        <p:style>
          <a:lnRef idx="2">
            <a:schemeClr val="accent1"/>
          </a:lnRef>
          <a:fillRef idx="0">
            <a:srgbClr val="FFFFFF"/>
          </a:fillRef>
          <a:effectRef idx="0">
            <a:srgbClr val="FFFFFF"/>
          </a:effectRef>
          <a:fontRef idx="minor">
            <a:schemeClr val="tx1"/>
          </a:fontRef>
        </p:style>
      </p:cxnSp>
      <p:cxnSp>
        <p:nvCxnSpPr>
          <p:cNvPr id="34" name="Straight Connector 33"/>
          <p:cNvCxnSpPr>
            <a:stCxn id="24" idx="4"/>
            <a:endCxn id="6" idx="0"/>
          </p:cNvCxnSpPr>
          <p:nvPr/>
        </p:nvCxnSpPr>
        <p:spPr>
          <a:xfrm flipH="1">
            <a:off x="1656080" y="2493645"/>
            <a:ext cx="792480" cy="386080"/>
          </a:xfrm>
          <a:prstGeom prst="line">
            <a:avLst/>
          </a:prstGeom>
          <a:ln w="28575" cmpd="sng">
            <a:solidFill>
              <a:schemeClr val="accent1"/>
            </a:solidFill>
            <a:prstDash val="solid"/>
          </a:ln>
        </p:spPr>
        <p:style>
          <a:lnRef idx="2">
            <a:schemeClr val="accent1"/>
          </a:lnRef>
          <a:fillRef idx="0">
            <a:srgbClr val="FFFFFF"/>
          </a:fillRef>
          <a:effectRef idx="0">
            <a:srgbClr val="FFFFFF"/>
          </a:effectRef>
          <a:fontRef idx="minor">
            <a:schemeClr val="tx1"/>
          </a:fontRef>
        </p:style>
      </p:cxnSp>
      <p:cxnSp>
        <p:nvCxnSpPr>
          <p:cNvPr id="35" name="Straight Connector 34"/>
          <p:cNvCxnSpPr>
            <a:stCxn id="6" idx="2"/>
            <a:endCxn id="19" idx="0"/>
          </p:cNvCxnSpPr>
          <p:nvPr/>
        </p:nvCxnSpPr>
        <p:spPr>
          <a:xfrm flipH="1">
            <a:off x="992505" y="3383280"/>
            <a:ext cx="663575" cy="310515"/>
          </a:xfrm>
          <a:prstGeom prst="line">
            <a:avLst/>
          </a:prstGeom>
          <a:ln w="28575" cmpd="sng">
            <a:solidFill>
              <a:schemeClr val="accent1"/>
            </a:solidFill>
            <a:prstDash val="solid"/>
          </a:ln>
        </p:spPr>
        <p:style>
          <a:lnRef idx="2">
            <a:schemeClr val="accent1"/>
          </a:lnRef>
          <a:fillRef idx="0">
            <a:srgbClr val="FFFFFF"/>
          </a:fillRef>
          <a:effectRef idx="0">
            <a:srgbClr val="FFFFFF"/>
          </a:effectRef>
          <a:fontRef idx="minor">
            <a:schemeClr val="tx1"/>
          </a:fontRef>
        </p:style>
      </p:cxnSp>
      <p:cxnSp>
        <p:nvCxnSpPr>
          <p:cNvPr id="36" name="Straight Connector 35"/>
          <p:cNvCxnSpPr>
            <a:stCxn id="6" idx="2"/>
            <a:endCxn id="17" idx="0"/>
          </p:cNvCxnSpPr>
          <p:nvPr/>
        </p:nvCxnSpPr>
        <p:spPr>
          <a:xfrm>
            <a:off x="1656080" y="3383280"/>
            <a:ext cx="1208405" cy="454660"/>
          </a:xfrm>
          <a:prstGeom prst="line">
            <a:avLst/>
          </a:prstGeom>
          <a:ln w="28575" cmpd="sng">
            <a:solidFill>
              <a:schemeClr val="accent1"/>
            </a:solidFill>
            <a:prstDash val="solid"/>
          </a:ln>
        </p:spPr>
        <p:style>
          <a:lnRef idx="2">
            <a:schemeClr val="accent1"/>
          </a:lnRef>
          <a:fillRef idx="0">
            <a:srgbClr val="FFFFFF"/>
          </a:fillRef>
          <a:effectRef idx="0">
            <a:srgbClr val="FFFFFF"/>
          </a:effectRef>
          <a:fontRef idx="minor">
            <a:schemeClr val="tx1"/>
          </a:fontRef>
        </p:style>
      </p:cxnSp>
      <p:cxnSp>
        <p:nvCxnSpPr>
          <p:cNvPr id="37" name="Straight Connector 36"/>
          <p:cNvCxnSpPr>
            <a:stCxn id="6" idx="3"/>
            <a:endCxn id="12" idx="1"/>
          </p:cNvCxnSpPr>
          <p:nvPr/>
        </p:nvCxnSpPr>
        <p:spPr>
          <a:xfrm>
            <a:off x="2484120" y="3131820"/>
            <a:ext cx="863600" cy="9525"/>
          </a:xfrm>
          <a:prstGeom prst="line">
            <a:avLst/>
          </a:prstGeom>
          <a:ln w="28575" cmpd="sng">
            <a:solidFill>
              <a:schemeClr val="accent1"/>
            </a:solidFill>
            <a:prstDash val="solid"/>
          </a:ln>
        </p:spPr>
        <p:style>
          <a:lnRef idx="2">
            <a:schemeClr val="accent1"/>
          </a:lnRef>
          <a:fillRef idx="0">
            <a:srgbClr val="FFFFFF"/>
          </a:fillRef>
          <a:effectRef idx="0">
            <a:srgbClr val="FFFFFF"/>
          </a:effectRef>
          <a:fontRef idx="minor">
            <a:schemeClr val="tx1"/>
          </a:fontRef>
        </p:style>
      </p:cxnSp>
      <p:cxnSp>
        <p:nvCxnSpPr>
          <p:cNvPr id="38" name="Straight Connector 37"/>
          <p:cNvCxnSpPr>
            <a:stCxn id="18" idx="4"/>
            <a:endCxn id="10" idx="0"/>
          </p:cNvCxnSpPr>
          <p:nvPr/>
        </p:nvCxnSpPr>
        <p:spPr>
          <a:xfrm>
            <a:off x="5760720" y="2061210"/>
            <a:ext cx="575310" cy="818515"/>
          </a:xfrm>
          <a:prstGeom prst="line">
            <a:avLst/>
          </a:prstGeom>
          <a:ln w="28575" cmpd="sng">
            <a:solidFill>
              <a:schemeClr val="accent1"/>
            </a:solidFill>
            <a:prstDash val="solid"/>
          </a:ln>
        </p:spPr>
        <p:style>
          <a:lnRef idx="2">
            <a:schemeClr val="accent1"/>
          </a:lnRef>
          <a:fillRef idx="0">
            <a:srgbClr val="FFFFFF"/>
          </a:fillRef>
          <a:effectRef idx="0">
            <a:srgbClr val="FFFFFF"/>
          </a:effectRef>
          <a:fontRef idx="minor">
            <a:schemeClr val="tx1"/>
          </a:fontRef>
        </p:style>
      </p:cxnSp>
      <p:cxnSp>
        <p:nvCxnSpPr>
          <p:cNvPr id="40" name="Straight Connector 39"/>
          <p:cNvCxnSpPr>
            <a:stCxn id="15" idx="4"/>
            <a:endCxn id="10" idx="0"/>
          </p:cNvCxnSpPr>
          <p:nvPr/>
        </p:nvCxnSpPr>
        <p:spPr>
          <a:xfrm flipH="1">
            <a:off x="6336030" y="2349500"/>
            <a:ext cx="1487805" cy="530225"/>
          </a:xfrm>
          <a:prstGeom prst="line">
            <a:avLst/>
          </a:prstGeom>
          <a:ln w="28575" cmpd="sng">
            <a:solidFill>
              <a:schemeClr val="accent1"/>
            </a:solidFill>
            <a:prstDash val="solid"/>
          </a:ln>
        </p:spPr>
        <p:style>
          <a:lnRef idx="2">
            <a:schemeClr val="accent1"/>
          </a:lnRef>
          <a:fillRef idx="0">
            <a:srgbClr val="FFFFFF"/>
          </a:fillRef>
          <a:effectRef idx="0">
            <a:srgbClr val="FFFFFF"/>
          </a:effectRef>
          <a:fontRef idx="minor">
            <a:schemeClr val="tx1"/>
          </a:fontRef>
        </p:style>
      </p:cxnSp>
      <p:cxnSp>
        <p:nvCxnSpPr>
          <p:cNvPr id="41" name="Straight Connector 40"/>
          <p:cNvCxnSpPr>
            <a:stCxn id="23" idx="4"/>
          </p:cNvCxnSpPr>
          <p:nvPr/>
        </p:nvCxnSpPr>
        <p:spPr>
          <a:xfrm flipH="1">
            <a:off x="6372225" y="1864360"/>
            <a:ext cx="353695" cy="988695"/>
          </a:xfrm>
          <a:prstGeom prst="line">
            <a:avLst/>
          </a:prstGeom>
          <a:ln w="28575" cmpd="sng">
            <a:solidFill>
              <a:schemeClr val="accent1"/>
            </a:solidFill>
            <a:prstDash val="solid"/>
          </a:ln>
        </p:spPr>
        <p:style>
          <a:lnRef idx="2">
            <a:schemeClr val="accent1"/>
          </a:lnRef>
          <a:fillRef idx="0">
            <a:srgbClr val="FFFFFF"/>
          </a:fillRef>
          <a:effectRef idx="0">
            <a:srgbClr val="FFFFFF"/>
          </a:effectRef>
          <a:fontRef idx="minor">
            <a:schemeClr val="tx1"/>
          </a:fontRef>
        </p:style>
      </p:cxnSp>
      <p:cxnSp>
        <p:nvCxnSpPr>
          <p:cNvPr id="42" name="Straight Connector 41"/>
          <p:cNvCxnSpPr>
            <a:stCxn id="22" idx="3"/>
          </p:cNvCxnSpPr>
          <p:nvPr/>
        </p:nvCxnSpPr>
        <p:spPr>
          <a:xfrm flipH="1">
            <a:off x="7236460" y="5098415"/>
            <a:ext cx="605155" cy="156845"/>
          </a:xfrm>
          <a:prstGeom prst="line">
            <a:avLst/>
          </a:prstGeom>
          <a:ln w="28575" cmpd="sng">
            <a:solidFill>
              <a:schemeClr val="accent1"/>
            </a:solidFill>
            <a:prstDash val="solid"/>
          </a:ln>
        </p:spPr>
        <p:style>
          <a:lnRef idx="2">
            <a:schemeClr val="accent1"/>
          </a:lnRef>
          <a:fillRef idx="0">
            <a:srgbClr val="FFFFFF"/>
          </a:fillRef>
          <a:effectRef idx="0">
            <a:srgbClr val="FFFFFF"/>
          </a:effectRef>
          <a:fontRef idx="minor">
            <a:schemeClr val="tx1"/>
          </a:fontRef>
        </p:style>
      </p:cxnSp>
      <p:cxnSp>
        <p:nvCxnSpPr>
          <p:cNvPr id="43" name="Straight Connector 42"/>
          <p:cNvCxnSpPr>
            <a:stCxn id="21" idx="2"/>
            <a:endCxn id="11" idx="2"/>
          </p:cNvCxnSpPr>
          <p:nvPr/>
        </p:nvCxnSpPr>
        <p:spPr>
          <a:xfrm flipH="1" flipV="1">
            <a:off x="6408420" y="5516880"/>
            <a:ext cx="683895" cy="414020"/>
          </a:xfrm>
          <a:prstGeom prst="line">
            <a:avLst/>
          </a:prstGeom>
          <a:ln w="28575" cmpd="sng">
            <a:solidFill>
              <a:schemeClr val="accent1">
                <a:shade val="50000"/>
              </a:schemeClr>
            </a:solidFill>
            <a:prstDash val="solid"/>
          </a:ln>
        </p:spPr>
        <p:style>
          <a:lnRef idx="2">
            <a:schemeClr val="accent1"/>
          </a:lnRef>
          <a:fillRef idx="0">
            <a:srgbClr val="FFFFFF"/>
          </a:fillRef>
          <a:effectRef idx="0">
            <a:srgbClr val="FFFFFF"/>
          </a:effectRef>
          <a:fontRef idx="minor">
            <a:schemeClr val="tx1"/>
          </a:fontRef>
        </p:style>
      </p:cxnSp>
      <p:cxnSp>
        <p:nvCxnSpPr>
          <p:cNvPr id="44" name="Straight Connector 43"/>
          <p:cNvCxnSpPr>
            <a:stCxn id="25" idx="0"/>
            <a:endCxn id="11" idx="2"/>
          </p:cNvCxnSpPr>
          <p:nvPr/>
        </p:nvCxnSpPr>
        <p:spPr>
          <a:xfrm flipV="1">
            <a:off x="6189980" y="5516880"/>
            <a:ext cx="218440" cy="450850"/>
          </a:xfrm>
          <a:prstGeom prst="line">
            <a:avLst/>
          </a:prstGeom>
          <a:ln w="28575" cmpd="sng">
            <a:solidFill>
              <a:schemeClr val="accent1"/>
            </a:solidFill>
            <a:prstDash val="solid"/>
          </a:ln>
        </p:spPr>
        <p:style>
          <a:lnRef idx="2">
            <a:schemeClr val="accent1"/>
          </a:lnRef>
          <a:fillRef idx="0">
            <a:srgbClr val="FFFFFF"/>
          </a:fillRef>
          <a:effectRef idx="0">
            <a:srgbClr val="FFFFFF"/>
          </a:effectRef>
          <a:fontRef idx="minor">
            <a:schemeClr val="tx1"/>
          </a:fontRef>
        </p:style>
      </p:cxnSp>
      <p:cxnSp>
        <p:nvCxnSpPr>
          <p:cNvPr id="45" name="Straight Connector 44"/>
          <p:cNvCxnSpPr>
            <a:stCxn id="29" idx="6"/>
          </p:cNvCxnSpPr>
          <p:nvPr/>
        </p:nvCxnSpPr>
        <p:spPr>
          <a:xfrm flipV="1">
            <a:off x="5422900" y="5517515"/>
            <a:ext cx="949325" cy="248285"/>
          </a:xfrm>
          <a:prstGeom prst="line">
            <a:avLst/>
          </a:prstGeom>
          <a:ln w="28575" cmpd="sng">
            <a:solidFill>
              <a:schemeClr val="accent1"/>
            </a:solidFill>
            <a:prstDash val="solid"/>
          </a:ln>
        </p:spPr>
        <p:style>
          <a:lnRef idx="2">
            <a:schemeClr val="accent1"/>
          </a:lnRef>
          <a:fillRef idx="0">
            <a:srgbClr val="FFFFFF"/>
          </a:fillRef>
          <a:effectRef idx="0">
            <a:srgbClr val="FFFFFF"/>
          </a:effectRef>
          <a:fontRef idx="minor">
            <a:schemeClr val="tx1"/>
          </a:fontRef>
        </p:style>
      </p:cxnSp>
      <p:cxnSp>
        <p:nvCxnSpPr>
          <p:cNvPr id="46" name="Straight Connector 45"/>
          <p:cNvCxnSpPr>
            <a:stCxn id="12" idx="3"/>
            <a:endCxn id="10" idx="1"/>
          </p:cNvCxnSpPr>
          <p:nvPr/>
        </p:nvCxnSpPr>
        <p:spPr>
          <a:xfrm flipV="1">
            <a:off x="4643755" y="3131820"/>
            <a:ext cx="864235" cy="9525"/>
          </a:xfrm>
          <a:prstGeom prst="line">
            <a:avLst/>
          </a:prstGeom>
          <a:ln w="28575" cmpd="sng">
            <a:solidFill>
              <a:schemeClr val="accent1"/>
            </a:solidFill>
            <a:prstDash val="solid"/>
          </a:ln>
        </p:spPr>
        <p:style>
          <a:lnRef idx="2">
            <a:schemeClr val="accent1"/>
          </a:lnRef>
          <a:fillRef idx="0">
            <a:srgbClr val="FFFFFF"/>
          </a:fillRef>
          <a:effectRef idx="0">
            <a:srgbClr val="FFFFFF"/>
          </a:effectRef>
          <a:fontRef idx="minor">
            <a:schemeClr val="tx1"/>
          </a:fontRef>
        </p:style>
      </p:cxnSp>
      <p:cxnSp>
        <p:nvCxnSpPr>
          <p:cNvPr id="48" name="Straight Arrow Connector 47"/>
          <p:cNvCxnSpPr>
            <a:endCxn id="6" idx="3"/>
          </p:cNvCxnSpPr>
          <p:nvPr/>
        </p:nvCxnSpPr>
        <p:spPr>
          <a:xfrm flipH="1" flipV="1">
            <a:off x="2484120" y="3131820"/>
            <a:ext cx="864235" cy="9525"/>
          </a:xfrm>
          <a:prstGeom prst="straightConnector1">
            <a:avLst/>
          </a:prstGeom>
          <a:ln w="28575" cmpd="sng">
            <a:solidFill>
              <a:schemeClr val="accent1"/>
            </a:solidFill>
            <a:prstDash val="solid"/>
            <a:tailEnd type="arrow"/>
          </a:ln>
        </p:spPr>
        <p:style>
          <a:lnRef idx="2">
            <a:schemeClr val="accent1"/>
          </a:lnRef>
          <a:fillRef idx="0">
            <a:srgbClr val="FFFFFF"/>
          </a:fillRef>
          <a:effectRef idx="0">
            <a:srgbClr val="FFFFFF"/>
          </a:effectRef>
          <a:fontRef idx="minor">
            <a:schemeClr val="tx1"/>
          </a:fontRef>
        </p:style>
      </p:cxnSp>
      <p:cxnSp>
        <p:nvCxnSpPr>
          <p:cNvPr id="49" name="Straight Connector 48"/>
          <p:cNvCxnSpPr>
            <a:stCxn id="10" idx="2"/>
            <a:endCxn id="13" idx="0"/>
          </p:cNvCxnSpPr>
          <p:nvPr/>
        </p:nvCxnSpPr>
        <p:spPr>
          <a:xfrm>
            <a:off x="6336030" y="3383280"/>
            <a:ext cx="635" cy="549910"/>
          </a:xfrm>
          <a:prstGeom prst="line">
            <a:avLst/>
          </a:prstGeom>
          <a:ln w="28575" cmpd="sng">
            <a:solidFill>
              <a:schemeClr val="accent1"/>
            </a:solidFill>
            <a:prstDash val="solid"/>
          </a:ln>
        </p:spPr>
        <p:style>
          <a:lnRef idx="2">
            <a:schemeClr val="accent1"/>
          </a:lnRef>
          <a:fillRef idx="0">
            <a:srgbClr val="FFFFFF"/>
          </a:fillRef>
          <a:effectRef idx="0">
            <a:srgbClr val="FFFFFF"/>
          </a:effectRef>
          <a:fontRef idx="minor">
            <a:schemeClr val="tx1"/>
          </a:fontRef>
        </p:style>
      </p:cxnSp>
      <p:cxnSp>
        <p:nvCxnSpPr>
          <p:cNvPr id="50" name="Straight Connector 49"/>
          <p:cNvCxnSpPr>
            <a:stCxn id="13" idx="2"/>
            <a:endCxn id="11" idx="0"/>
          </p:cNvCxnSpPr>
          <p:nvPr/>
        </p:nvCxnSpPr>
        <p:spPr>
          <a:xfrm>
            <a:off x="6336665" y="4653280"/>
            <a:ext cx="71755" cy="360045"/>
          </a:xfrm>
          <a:prstGeom prst="line">
            <a:avLst/>
          </a:prstGeom>
          <a:ln w="28575" cmpd="sng">
            <a:solidFill>
              <a:schemeClr val="accent1"/>
            </a:solidFill>
            <a:prstDash val="solid"/>
          </a:ln>
        </p:spPr>
        <p:style>
          <a:lnRef idx="2">
            <a:schemeClr val="accent1"/>
          </a:lnRef>
          <a:fillRef idx="0">
            <a:srgbClr val="FFFFFF"/>
          </a:fillRef>
          <a:effectRef idx="0">
            <a:srgbClr val="FFFFFF"/>
          </a:effectRef>
          <a:fontRef idx="minor">
            <a:schemeClr val="tx1"/>
          </a:fontRef>
        </p:style>
      </p:cxnSp>
      <p:sp>
        <p:nvSpPr>
          <p:cNvPr id="54" name="Text Box 53"/>
          <p:cNvSpPr txBox="1"/>
          <p:nvPr/>
        </p:nvSpPr>
        <p:spPr>
          <a:xfrm>
            <a:off x="5076190" y="2813050"/>
            <a:ext cx="3048000" cy="368300"/>
          </a:xfrm>
          <a:prstGeom prst="rect">
            <a:avLst/>
          </a:prstGeom>
          <a:noFill/>
        </p:spPr>
        <p:txBody>
          <a:bodyPr wrap="square" rtlCol="0">
            <a:spAutoFit/>
          </a:bodyPr>
          <a:p>
            <a:r>
              <a:rPr lang="en-US"/>
              <a:t>1</a:t>
            </a:r>
            <a:endParaRPr lang="en-US"/>
          </a:p>
        </p:txBody>
      </p:sp>
      <p:sp>
        <p:nvSpPr>
          <p:cNvPr id="56" name="Text Box 55"/>
          <p:cNvSpPr txBox="1"/>
          <p:nvPr/>
        </p:nvSpPr>
        <p:spPr>
          <a:xfrm>
            <a:off x="2532380" y="2781300"/>
            <a:ext cx="3048000" cy="368300"/>
          </a:xfrm>
          <a:prstGeom prst="rect">
            <a:avLst/>
          </a:prstGeom>
          <a:noFill/>
        </p:spPr>
        <p:txBody>
          <a:bodyPr wrap="square" rtlCol="0">
            <a:spAutoFit/>
          </a:bodyPr>
          <a:p>
            <a:r>
              <a:rPr lang="en-US"/>
              <a:t>M</a:t>
            </a:r>
            <a:endParaRPr lang="en-US"/>
          </a:p>
        </p:txBody>
      </p:sp>
      <p:sp>
        <p:nvSpPr>
          <p:cNvPr id="57" name="Text Box 56"/>
          <p:cNvSpPr txBox="1"/>
          <p:nvPr/>
        </p:nvSpPr>
        <p:spPr>
          <a:xfrm>
            <a:off x="6312535" y="3350260"/>
            <a:ext cx="3048000" cy="368300"/>
          </a:xfrm>
          <a:prstGeom prst="rect">
            <a:avLst/>
          </a:prstGeom>
          <a:noFill/>
        </p:spPr>
        <p:txBody>
          <a:bodyPr wrap="square" rtlCol="0">
            <a:spAutoFit/>
          </a:bodyPr>
          <a:p>
            <a:r>
              <a:rPr lang="en-US"/>
              <a:t>1</a:t>
            </a:r>
            <a:endParaRPr lang="en-US"/>
          </a:p>
        </p:txBody>
      </p:sp>
      <p:sp>
        <p:nvSpPr>
          <p:cNvPr id="58" name="Text Box 57"/>
          <p:cNvSpPr txBox="1"/>
          <p:nvPr/>
        </p:nvSpPr>
        <p:spPr>
          <a:xfrm>
            <a:off x="6372225" y="4669790"/>
            <a:ext cx="3048000" cy="368300"/>
          </a:xfrm>
          <a:prstGeom prst="rect">
            <a:avLst/>
          </a:prstGeom>
          <a:noFill/>
        </p:spPr>
        <p:txBody>
          <a:bodyPr wrap="square" rtlCol="0">
            <a:spAutoFit/>
          </a:bodyPr>
          <a:p>
            <a:r>
              <a:rPr lang="en-US"/>
              <a:t>1</a:t>
            </a:r>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16967"/>
            <a:ext cx="7772400" cy="1609344"/>
          </a:xfrm>
        </p:spPr>
        <p:txBody>
          <a:bodyPr>
            <a:normAutofit/>
          </a:bodyPr>
          <a:lstStyle/>
          <a:p>
            <a:r>
              <a:rPr lang="en-US" sz="2400" b="1" dirty="0">
                <a:latin typeface="Times New Roman" panose="02020603050405020304" pitchFamily="18" charset="0"/>
                <a:cs typeface="Times New Roman" panose="02020603050405020304" pitchFamily="18" charset="0"/>
              </a:rPr>
              <a:t>IMPLEMENTATION</a:t>
            </a:r>
            <a:endParaRPr lang="en-IN" sz="2400" b="1" dirty="0">
              <a:latin typeface="Times New Roman" panose="02020603050405020304" pitchFamily="18" charset="0"/>
              <a:cs typeface="Times New Roman" panose="02020603050405020304" pitchFamily="18" charset="0"/>
            </a:endParaRPr>
          </a:p>
        </p:txBody>
      </p:sp>
      <p:pic>
        <p:nvPicPr>
          <p:cNvPr id="7" name="Implentation Video">
            <a:hlinkClick r:id="" action="ppaction://media"/>
          </p:cNvPr>
          <p:cNvPicPr/>
          <p:nvPr>
            <p:ph idx="1"/>
            <a:videoFile r:link="rId1"/>
            <p:extLst>
              <p:ext uri="{DAA4B4D4-6D71-4841-9C94-3DE7FCFB9230}">
                <p14:media xmlns:p14="http://schemas.microsoft.com/office/powerpoint/2010/main" r:embed="rId2"/>
              </p:ext>
            </p:extLst>
          </p:nvPr>
        </p:nvPicPr>
        <p:blipFill>
          <a:blip r:embed="rId3"/>
          <a:stretch>
            <a:fillRect/>
          </a:stretch>
        </p:blipFill>
        <p:spPr>
          <a:xfrm>
            <a:off x="3352800" y="1484630"/>
            <a:ext cx="2639695" cy="4688205"/>
          </a:xfrm>
          <a:prstGeom prst="rect">
            <a:avLst/>
          </a:prstGeom>
          <a:ln w="47625" cap="sq" cmpd="sng">
            <a:solidFill>
              <a:schemeClr val="accent1">
                <a:shade val="50000"/>
              </a:schemeClr>
            </a:solidFill>
            <a:prstDash val="solid"/>
          </a:ln>
        </p:spPr>
      </p:pic>
      <p:sp>
        <p:nvSpPr>
          <p:cNvPr id="6" name="Date Placeholder 5"/>
          <p:cNvSpPr>
            <a:spLocks noGrp="1"/>
          </p:cNvSpPr>
          <p:nvPr>
            <p:ph type="dt" sz="half" idx="10"/>
          </p:nvPr>
        </p:nvSpPr>
        <p:spPr/>
        <p:txBody>
          <a:bodyPr/>
          <a:lstStyle/>
          <a:p>
            <a:fld id="{6C6BF4AC-4E26-4D1F-9003-921A18503A76}" type="datetime1">
              <a:rPr lang="en-IN" smtClean="0"/>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timing>
    <p:tnLst>
      <p:par>
        <p:cTn id="1" dur="indefinite" restart="never" nodeType="tmRoot">
          <p:childTnLst>
            <p:video fullScrn="0">
              <p:cMediaNode>
                <p:cTn id="2" fill="hold" display="1">
                  <p:stCondLst>
                    <p:cond delay="indefinite"/>
                  </p:stCondLst>
                </p:cTn>
                <p:tgtEl>
                  <p:spTgt spid="7"/>
                </p:tgtEl>
              </p:cMediaNode>
            </p:video>
            <p:seq concurrent="1" nextAc="seek">
              <p:cTn id="3" restart="whenNotActive" fill="hold" evtFilter="cancelBubble" nodeType="interactiveSeq">
                <p:stCondLst>
                  <p:cond evt="onClick" delay="0">
                    <p:tgtEl>
                      <p:spTgt spid="7"/>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400" b="1" dirty="0">
                <a:latin typeface="Times New Roman" panose="02020603050405020304" pitchFamily="18" charset="0"/>
                <a:cs typeface="Times New Roman" panose="02020603050405020304" pitchFamily="18" charset="0"/>
              </a:rPr>
              <a:t>CONCLUSION</a:t>
            </a:r>
            <a:endParaRPr lang="en-US"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en-US"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AF08D5C2-CE6C-4B97-8923-65CF7B1D307C}" type="datetime1">
              <a:rPr lang="en-IN" smtClean="0"/>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
        <p:nvSpPr>
          <p:cNvPr id="7" name="Text Box 6"/>
          <p:cNvSpPr txBox="1"/>
          <p:nvPr/>
        </p:nvSpPr>
        <p:spPr>
          <a:xfrm>
            <a:off x="683895" y="1628140"/>
            <a:ext cx="7957185" cy="4246245"/>
          </a:xfrm>
          <a:prstGeom prst="rect">
            <a:avLst/>
          </a:prstGeom>
          <a:noFill/>
        </p:spPr>
        <p:txBody>
          <a:bodyPr wrap="square" rtlCol="0">
            <a:spAutoFit/>
          </a:bodyPr>
          <a:p>
            <a:pPr algn="just"/>
            <a:r>
              <a:rPr lang="en-US">
                <a:latin typeface="Times New Roman" panose="02020603050405020304" pitchFamily="18" charset="0"/>
                <a:cs typeface="Times New Roman" panose="02020603050405020304" pitchFamily="18" charset="0"/>
              </a:rPr>
              <a:t>This research, which integrated an intelligent edge network with an ensemble machine learning model in smart energy meters, has successfully met its set requirements, focusing on achieving net zero goals. The efficient data management facilitated by the Node Device, utilizing ESP32 microcontroller and multiple sensors, laid a robust foundation for accurate energy consumption analysis. The advanced predictive analytics, combining SARIMA, Random Forest, and GBM algorithms within the Raspberry Pi 4 Model B, performed above par with 83.5\% accuracy in forecasting electricity consumption, enabling informed and sustainable energy usage decisions. The user-friendly mobile app enhanced user engagement and awareness, fostering sustainable energy behaviors. Additionally, the edge server has been able to give accurate action recommendations based on the set resource pool. The system's rigorous testing and validation further affirmed its reliability, safety, and effectiveness, underscoring its potential for broader application in smart energy management. Thus, the study provides an adequate foundation for the implementation of edge technology in energy conservation and net zero goals.</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IN" sz="4400" dirty="0">
                <a:latin typeface="Times New Roman" panose="02020603050405020304" pitchFamily="18" charset="0"/>
                <a:cs typeface="Times New Roman" panose="02020603050405020304" pitchFamily="18" charset="0"/>
              </a:rPr>
              <a:t>OFFER LETTER SOFT COPY/SCANNED COPY</a:t>
            </a:r>
            <a:br>
              <a:rPr lang="en-IN" sz="4400" dirty="0">
                <a:latin typeface="Times New Roman" panose="02020603050405020304" pitchFamily="18" charset="0"/>
                <a:cs typeface="Times New Roman" panose="02020603050405020304" pitchFamily="18" charset="0"/>
              </a:rPr>
            </a:br>
            <a:endParaRPr lang="en-IN" dirty="0"/>
          </a:p>
        </p:txBody>
      </p:sp>
      <p:sp>
        <p:nvSpPr>
          <p:cNvPr id="4" name="Date Placeholder 3"/>
          <p:cNvSpPr>
            <a:spLocks noGrp="1"/>
          </p:cNvSpPr>
          <p:nvPr>
            <p:ph type="dt" sz="half" idx="10"/>
          </p:nvPr>
        </p:nvSpPr>
        <p:spPr/>
        <p:txBody>
          <a:bodyPr/>
          <a:lstStyle/>
          <a:p>
            <a:fld id="{29B7F2CF-3883-4F4C-B632-6E38E4E094B5}" type="datetime1">
              <a:rPr lang="en-IN" smtClean="0"/>
            </a:fld>
            <a:endParaRPr lang="en-IN"/>
          </a:p>
        </p:txBody>
      </p:sp>
      <p:sp>
        <p:nvSpPr>
          <p:cNvPr id="5" name="Footer Placeholder 4"/>
          <p:cNvSpPr>
            <a:spLocks noGrp="1"/>
          </p:cNvSpPr>
          <p:nvPr>
            <p:ph type="ftr" sz="quarter" idx="11"/>
          </p:nvPr>
        </p:nvSpPr>
        <p:spPr/>
        <p:txBody>
          <a:bodyPr/>
          <a:lstStyle/>
          <a:p>
            <a:r>
              <a:rPr lang="en-IN"/>
              <a:t>BATCH NO:        DEPARTMENT OF COMPUTER SCIENCE &amp; ENGINEERING</a:t>
            </a:r>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fld>
            <a:endParaRPr lang="en-IN"/>
          </a:p>
        </p:txBody>
      </p:sp>
      <p:pic>
        <p:nvPicPr>
          <p:cNvPr id="7" name="Content Placeholder 6"/>
          <p:cNvPicPr>
            <a:picLocks noChangeAspect="1"/>
          </p:cNvPicPr>
          <p:nvPr>
            <p:ph idx="1"/>
          </p:nvPr>
        </p:nvPicPr>
        <p:blipFill>
          <a:blip r:embed="rId1"/>
          <a:stretch>
            <a:fillRect/>
          </a:stretch>
        </p:blipFill>
        <p:spPr>
          <a:xfrm>
            <a:off x="3114675" y="1600835"/>
            <a:ext cx="3288665" cy="4571365"/>
          </a:xfrm>
          <a:prstGeom prst="rect">
            <a:avLst/>
          </a:prstGeom>
          <a:solidFill>
            <a:schemeClr val="tx1"/>
          </a:solidFill>
          <a:ln w="28575" cmpd="sng">
            <a:solidFill>
              <a:schemeClr val="accent1">
                <a:shade val="50000"/>
              </a:schemeClr>
            </a:solidFill>
            <a:prstDash val="solid"/>
          </a:ln>
          <a:effectLst>
            <a:softEdge rad="12700"/>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sz="4400" dirty="0">
                <a:latin typeface="Times New Roman" panose="02020603050405020304" pitchFamily="18" charset="0"/>
                <a:cs typeface="Times New Roman" panose="02020603050405020304" pitchFamily="18" charset="0"/>
              </a:rPr>
              <a:t>INDUSTRY DETAILS </a:t>
            </a:r>
            <a:br>
              <a:rPr lang="en-IN" sz="4400" dirty="0">
                <a:latin typeface="Times New Roman" panose="02020603050405020304" pitchFamily="18" charset="0"/>
                <a:cs typeface="Times New Roman" panose="02020603050405020304" pitchFamily="18" charset="0"/>
              </a:rPr>
            </a:br>
            <a:endParaRPr lang="en-IN" dirty="0"/>
          </a:p>
        </p:txBody>
      </p:sp>
      <p:sp>
        <p:nvSpPr>
          <p:cNvPr id="3" name="Content Placeholder 2"/>
          <p:cNvSpPr>
            <a:spLocks noGrp="1"/>
          </p:cNvSpPr>
          <p:nvPr>
            <p:ph idx="1"/>
          </p:nvPr>
        </p:nvSpPr>
        <p:spPr/>
        <p:txBody>
          <a:bodyPr/>
          <a:lstStyle/>
          <a:p>
            <a:r>
              <a:rPr lang="en-IN" dirty="0"/>
              <a:t>Industry Guide Name :  HC Wang</a:t>
            </a:r>
            <a:endParaRPr lang="en-IN" dirty="0"/>
          </a:p>
          <a:p>
            <a:r>
              <a:rPr lang="en-IN" dirty="0"/>
              <a:t>Industry Mobile Number : </a:t>
            </a:r>
            <a:r>
              <a:rPr lang="en-US" altLang="en-IN" dirty="0"/>
              <a:t>(03) 9357400</a:t>
            </a:r>
            <a:endParaRPr lang="en-IN" dirty="0"/>
          </a:p>
          <a:p>
            <a:r>
              <a:rPr lang="en-IN" dirty="0"/>
              <a:t>Industry Guide Mail ID : hcwang@niu.edu.tw</a:t>
            </a:r>
            <a:endParaRPr lang="en-IN" dirty="0"/>
          </a:p>
          <a:p>
            <a:r>
              <a:rPr lang="en-IN" dirty="0"/>
              <a:t>Industry Address :  No. 1, Section 1, Shennong Rd, Yilan City, Yilan County, Taiwan 260</a:t>
            </a:r>
            <a:endParaRPr lang="en-IN" dirty="0"/>
          </a:p>
          <a:p>
            <a:r>
              <a:rPr lang="en-IN" dirty="0"/>
              <a:t>Time line/Duration given by Industry for completion of Project : 4 Months(Sep</a:t>
            </a:r>
            <a:r>
              <a:rPr lang="en-IN"/>
              <a:t> 23 - Jan 24)</a:t>
            </a:r>
            <a:endParaRPr lang="en-IN" dirty="0"/>
          </a:p>
          <a:p>
            <a:r>
              <a:rPr lang="en-IN" dirty="0"/>
              <a:t>Date of Reporting to Industry :  23</a:t>
            </a:r>
            <a:r>
              <a:rPr lang="en-IN" baseline="30000" dirty="0"/>
              <a:t>st </a:t>
            </a:r>
            <a:r>
              <a:rPr lang="en-IN" dirty="0"/>
              <a:t>Sep, 2023.</a:t>
            </a:r>
            <a:endParaRPr lang="en-IN" dirty="0"/>
          </a:p>
          <a:p>
            <a:pPr marL="0" indent="0">
              <a:buNone/>
            </a:pPr>
            <a:endParaRPr lang="en-IN" dirty="0"/>
          </a:p>
        </p:txBody>
      </p:sp>
      <p:sp>
        <p:nvSpPr>
          <p:cNvPr id="4" name="Date Placeholder 3"/>
          <p:cNvSpPr>
            <a:spLocks noGrp="1"/>
          </p:cNvSpPr>
          <p:nvPr>
            <p:ph type="dt" sz="half" idx="10"/>
          </p:nvPr>
        </p:nvSpPr>
        <p:spPr/>
        <p:txBody>
          <a:bodyPr/>
          <a:lstStyle/>
          <a:p>
            <a:fld id="{29B7F2CF-3883-4F4C-B632-6E38E4E094B5}" type="datetime1">
              <a:rPr lang="en-IN" smtClean="0"/>
            </a:fld>
            <a:endParaRPr lang="en-IN"/>
          </a:p>
        </p:txBody>
      </p:sp>
      <p:sp>
        <p:nvSpPr>
          <p:cNvPr id="5" name="Footer Placeholder 4"/>
          <p:cNvSpPr>
            <a:spLocks noGrp="1"/>
          </p:cNvSpPr>
          <p:nvPr>
            <p:ph type="ftr" sz="quarter" idx="11"/>
          </p:nvPr>
        </p:nvSpPr>
        <p:spPr/>
        <p:txBody>
          <a:bodyPr/>
          <a:lstStyle/>
          <a:p>
            <a:r>
              <a:rPr lang="en-IN"/>
              <a:t>BATCH NO:        DEPARTMENT OF COMPUTER SCIENCE &amp; ENGINEERING</a:t>
            </a:r>
            <a:endParaRPr lang="en-IN"/>
          </a:p>
        </p:txBody>
      </p:sp>
      <p:sp>
        <p:nvSpPr>
          <p:cNvPr id="6" name="Slide Number Placeholder 5"/>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1505" y="127"/>
            <a:ext cx="7772400" cy="1609344"/>
          </a:xfrm>
        </p:spPr>
        <p:txBody>
          <a:bodyPr>
            <a:normAutofit/>
          </a:bodyPr>
          <a:lstStyle/>
          <a:p>
            <a:r>
              <a:rPr lang="en-IN" sz="2400" b="1" dirty="0">
                <a:latin typeface="Times New Roman" panose="02020603050405020304" pitchFamily="18" charset="0"/>
                <a:cs typeface="Times New Roman" panose="02020603050405020304" pitchFamily="18" charset="0"/>
              </a:rPr>
              <a:t>REFERENCES</a:t>
            </a:r>
            <a:endParaRPr lang="en-IN" sz="2400" dirty="0"/>
          </a:p>
        </p:txBody>
      </p:sp>
      <p:sp>
        <p:nvSpPr>
          <p:cNvPr id="3" name="Content Placeholder 2"/>
          <p:cNvSpPr>
            <a:spLocks noGrp="1"/>
          </p:cNvSpPr>
          <p:nvPr>
            <p:ph idx="1"/>
          </p:nvPr>
        </p:nvSpPr>
        <p:spPr>
          <a:xfrm>
            <a:off x="316230" y="1126363"/>
            <a:ext cx="7772400" cy="4050792"/>
          </a:xfrm>
        </p:spPr>
        <p:txBody>
          <a:bodyPr>
            <a:noAutofit/>
          </a:bodyPr>
          <a:lstStyle/>
          <a:p>
            <a:pPr marL="0" indent="0" algn="just">
              <a:lnSpc>
                <a:spcPct val="100000"/>
              </a:lnSpc>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rPr>
              <a:t>[1] H. B. Thummar, J. M. Jangid, and A. Patel, “E-billing system using smart energy meter for domestic application,” pp. 695–701, 2023.</a:t>
            </a:r>
            <a:endParaRPr lang="en-IN" sz="1800" dirty="0">
              <a:latin typeface="Times New Roman" panose="02020603050405020304" pitchFamily="18" charset="0"/>
              <a:cs typeface="Times New Roman" panose="02020603050405020304" pitchFamily="18" charset="0"/>
            </a:endParaRPr>
          </a:p>
          <a:p>
            <a:pPr marL="0" indent="0" algn="just">
              <a:lnSpc>
                <a:spcPct val="100000"/>
              </a:lnSpc>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rPr>
              <a:t>[2] M. Karpagam, S. S. S, S. S, and S. S, “Smart energy meter and monitoring system using internet of things (iot),” pp. 75–80, 2023.</a:t>
            </a:r>
            <a:endParaRPr lang="en-IN" sz="1800" dirty="0">
              <a:latin typeface="Times New Roman" panose="02020603050405020304" pitchFamily="18" charset="0"/>
              <a:cs typeface="Times New Roman" panose="02020603050405020304" pitchFamily="18" charset="0"/>
            </a:endParaRPr>
          </a:p>
          <a:p>
            <a:pPr marL="0" indent="0" algn="just">
              <a:lnSpc>
                <a:spcPct val="100000"/>
              </a:lnSpc>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rPr>
              <a:t>[3] M. A. H. S. Midul, S. H. Pranta, A. S. I. Biddut, S. I. Siam, M. R. Hazari, and M. A. Mannan, “Design and implementation of iot-based smart energy meter to augment residential energy consumption,” in 2023 3rd International Conference on Robotics, Electrical and Signal Processing Techniques (ICREST), Dhaka, Bangladesh, 2023, pp. 106–110.</a:t>
            </a:r>
            <a:endParaRPr lang="en-IN" sz="1800" dirty="0">
              <a:latin typeface="Times New Roman" panose="02020603050405020304" pitchFamily="18" charset="0"/>
              <a:cs typeface="Times New Roman" panose="02020603050405020304" pitchFamily="18" charset="0"/>
            </a:endParaRPr>
          </a:p>
          <a:p>
            <a:pPr marL="0" indent="0" algn="just">
              <a:lnSpc>
                <a:spcPct val="100000"/>
              </a:lnSpc>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rPr>
              <a:t>[4] A. B. Pengwah, R. Razzaghi, and L. L. H. Andrew, “Model-less non- technical loss detection using smart meter data,” IEEE Transactions on Power Delivery, vol. 38, no. 5, pp. 3469–3479, 2023.</a:t>
            </a:r>
            <a:endParaRPr lang="en-IN" sz="1800" dirty="0">
              <a:latin typeface="Times New Roman" panose="02020603050405020304" pitchFamily="18" charset="0"/>
              <a:cs typeface="Times New Roman" panose="02020603050405020304" pitchFamily="18" charset="0"/>
            </a:endParaRPr>
          </a:p>
          <a:p>
            <a:pPr marL="0" indent="0" algn="just">
              <a:lnSpc>
                <a:spcPct val="100000"/>
              </a:lnSpc>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rPr>
              <a:t>[5] T. Testasecca, M. Lazzaro, E. Sarmas, and S. Stamatopoulos, “Recent advances on data-driven services for smart energy systems optimization and pro-active management,” in 2023 IEEE International Workshop on Metrology for Living Environment (MetroLivEnv), Milano, Italy, 2023, pp. 146–151.</a:t>
            </a:r>
            <a:endParaRPr lang="en-IN" sz="1800" dirty="0">
              <a:latin typeface="Times New Roman" panose="02020603050405020304" pitchFamily="18" charset="0"/>
              <a:cs typeface="Times New Roman" panose="02020603050405020304" pitchFamily="18" charset="0"/>
            </a:endParaRPr>
          </a:p>
          <a:p>
            <a:pPr marL="0" indent="0" algn="just">
              <a:lnSpc>
                <a:spcPct val="100000"/>
              </a:lnSpc>
              <a:buFont typeface="Wingdings" panose="05000000000000000000" pitchFamily="2" charset="2"/>
              <a:buNone/>
            </a:pPr>
            <a:endParaRPr lang="en-IN" sz="18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55BBB77E-706F-4434-957B-D8355BF4ED0A}" type="datetime1">
              <a:rPr lang="en-IN" smtClean="0"/>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241935" y="1551985"/>
            <a:ext cx="8229600" cy="5818651"/>
          </a:xfrm>
        </p:spPr>
        <p:txBody>
          <a:bodyPr>
            <a:noAutofit/>
          </a:bodyPr>
          <a:lstStyle/>
          <a:p>
            <a:pPr marL="0" indent="0" algn="just">
              <a:lnSpc>
                <a:spcPct val="100000"/>
              </a:lnSpc>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sym typeface="+mn-ea"/>
              </a:rPr>
              <a:t>[6] N. Ashokkumar, V. Arun, S. Prabhu, V. Kalaimagal, D. Srinivasan,and B. Shanthi, “Design and implementation of iot based energy efficient smart metering system for domestic applications,” in 2023 9th International Conference on Advanced Computing and Communication Systems (ICACCS), Coimbatore, India, 2023, pp. 1208–1212.</a:t>
            </a:r>
            <a:endParaRPr lang="en-IN" sz="1800" dirty="0">
              <a:latin typeface="Times New Roman" panose="02020603050405020304" pitchFamily="18" charset="0"/>
              <a:cs typeface="Times New Roman" panose="02020603050405020304" pitchFamily="18" charset="0"/>
            </a:endParaRPr>
          </a:p>
          <a:p>
            <a:pPr marL="0" indent="0" algn="just">
              <a:lnSpc>
                <a:spcPct val="100000"/>
              </a:lnSpc>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sym typeface="+mn-ea"/>
              </a:rPr>
              <a:t>[7] C. Selvarathi, S. M. Monishsurya, P. N. Kumar, and K. Deepakraj, “An improved internet of things (iot) based smart prepaid energy meter,” in 2023 Second International Conference on Electronics and Renewable Systems (ICEARS), Tuticorin, India, 2023, pp. 374–379.</a:t>
            </a:r>
            <a:endParaRPr lang="en-IN" sz="1800" dirty="0">
              <a:latin typeface="Times New Roman" panose="02020603050405020304" pitchFamily="18" charset="0"/>
              <a:cs typeface="Times New Roman" panose="02020603050405020304" pitchFamily="18" charset="0"/>
            </a:endParaRPr>
          </a:p>
          <a:p>
            <a:pPr marL="0" indent="0" algn="just">
              <a:lnSpc>
                <a:spcPct val="100000"/>
              </a:lnSpc>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sym typeface="+mn-ea"/>
              </a:rPr>
              <a:t>[8] M. Mahmoud, A. M. Mohamed, and Y. Fang, “Privacy-preserving and communication-efficient energy prediction scheme based on federated learning for smart grids,” vol. 10, no. 9, 2023, pp. 7719–7736.</a:t>
            </a:r>
            <a:endParaRPr lang="en-IN" sz="1800" dirty="0">
              <a:latin typeface="Times New Roman" panose="02020603050405020304" pitchFamily="18" charset="0"/>
              <a:cs typeface="Times New Roman" panose="02020603050405020304" pitchFamily="18" charset="0"/>
            </a:endParaRPr>
          </a:p>
          <a:p>
            <a:pPr marL="0" indent="0" algn="just">
              <a:lnSpc>
                <a:spcPct val="100000"/>
              </a:lnSpc>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sym typeface="+mn-ea"/>
              </a:rPr>
              <a:t>[9] H. Kumar, O. A. Alvarez, and S. Kumar, “Experimental evaluation of smart electric meters’ resilience under cyber security attacks,” IEEE Access, vol. 11, pp. 55 349–55 360, 2023.</a:t>
            </a:r>
            <a:endParaRPr lang="en-IN" sz="1800" dirty="0">
              <a:latin typeface="Times New Roman" panose="02020603050405020304" pitchFamily="18" charset="0"/>
              <a:cs typeface="Times New Roman" panose="02020603050405020304" pitchFamily="18" charset="0"/>
            </a:endParaRPr>
          </a:p>
          <a:p>
            <a:pPr algn="just">
              <a:lnSpc>
                <a:spcPct val="100000"/>
              </a:lnSpc>
              <a:buFont typeface="Wingdings" panose="05000000000000000000" pitchFamily="2" charset="2"/>
              <a:buChar char="Ø"/>
            </a:pPr>
            <a:endParaRPr lang="en-IN" sz="1800" dirty="0">
              <a:latin typeface="Times New Roman" panose="02020603050405020304" pitchFamily="18" charset="0"/>
              <a:cs typeface="Times New Roman" panose="02020603050405020304" pitchFamily="18" charset="0"/>
            </a:endParaRPr>
          </a:p>
        </p:txBody>
      </p:sp>
      <p:sp>
        <p:nvSpPr>
          <p:cNvPr id="5" name="Date Placeholder 4"/>
          <p:cNvSpPr>
            <a:spLocks noGrp="1"/>
          </p:cNvSpPr>
          <p:nvPr>
            <p:ph type="dt" sz="half" idx="10"/>
          </p:nvPr>
        </p:nvSpPr>
        <p:spPr/>
        <p:txBody>
          <a:bodyPr/>
          <a:lstStyle/>
          <a:p>
            <a:fld id="{747948F5-3D04-4C41-85E6-B1A4E0F730CC}" type="datetime1">
              <a:rPr lang="en-IN" smtClean="0"/>
            </a:fld>
            <a:endParaRPr lang="en-IN"/>
          </a:p>
        </p:txBody>
      </p:sp>
      <p:sp>
        <p:nvSpPr>
          <p:cNvPr id="3" name="Footer Placeholder 2"/>
          <p:cNvSpPr>
            <a:spLocks noGrp="1"/>
          </p:cNvSpPr>
          <p:nvPr>
            <p:ph type="ftr" sz="quarter" idx="11"/>
          </p:nvPr>
        </p:nvSpPr>
        <p:spPr/>
        <p:txBody>
          <a:bodyPr/>
          <a:lstStyle/>
          <a:p>
            <a:r>
              <a:rPr lang="en-IN"/>
              <a:t>BATCH NO:        DEPARTMENT OF COMPUTER SCIENCE &amp; ENGINEERING</a:t>
            </a:r>
            <a:endParaRPr lang="en-IN"/>
          </a:p>
        </p:txBody>
      </p:sp>
      <p:sp>
        <p:nvSpPr>
          <p:cNvPr id="4" name="Slide Number Placeholder 3"/>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6593"/>
            <a:ext cx="8229600" cy="1039091"/>
          </a:xfrm>
        </p:spPr>
        <p:txBody>
          <a:bodyPr>
            <a:normAutofit/>
          </a:bodyPr>
          <a:lstStyle/>
          <a:p>
            <a:r>
              <a:rPr lang="en-IN" sz="2400" b="1" dirty="0">
                <a:latin typeface="Times New Roman" panose="02020603050405020304" pitchFamily="18" charset="0"/>
                <a:cs typeface="Times New Roman" panose="02020603050405020304" pitchFamily="18" charset="0"/>
              </a:rPr>
              <a:t>ABSTRACT</a:t>
            </a:r>
            <a:endParaRPr lang="en-IN" sz="2400" b="1"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457200" y="1124585"/>
            <a:ext cx="8105775" cy="5159375"/>
          </a:xfrm>
        </p:spPr>
        <p:txBody>
          <a:bodyPr>
            <a:noAutofit/>
          </a:bodyPr>
          <a:lstStyle/>
          <a:p>
            <a:pPr marL="0" indent="0" algn="just">
              <a:lnSpc>
                <a:spcPct val="109000"/>
              </a:lnSpc>
              <a:spcAft>
                <a:spcPts val="0"/>
              </a:spcAft>
              <a:buNone/>
            </a:pPr>
            <a:r>
              <a:rPr lang="en-IN" sz="1800" dirty="0">
                <a:latin typeface="Times New Roman" panose="02020603050405020304" pitchFamily="18" charset="0"/>
                <a:cs typeface="Times New Roman" panose="02020603050405020304" pitchFamily="18" charset="0"/>
              </a:rPr>
              <a:t>With the abrupt realization of the requirement for</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sustainability and sustainable processes, there is an acute increase</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in awareness of how resource generation and consumption are</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being conducted. In the modern world, new ideas and solutions</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are heavily dependent on computation, power, and energy.</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Electrical energy is one of the fundamental and foundational</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aspects upon which all these innovations are realized. The rising</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apprehension of applying sustainable practices to action has</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called for solutions to improve and achieve a set of ‘net zero</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goals’. In response to the growing demand for electricity in</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the 21st century, a strategic approach is essential for effective</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energy conservation. This research outlines an implementation</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of a smart energy meter, built from the ground up, inducted into</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an edge network, and uses predictive modeling to complete a</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set of a tripartite eco-system. The design of an individual edge</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is designed and depicted, along with its performance as a part</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of an edge node in a multi-nodal network. This initiative aims</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to utilize modern predictive approaches to map consumption</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and take precautionary and insightful actions that curb excessive</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utilization and waste of electricity. The project envisions a future</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where IoT’s real-time monitoring and edge intelligence’s rapid</a:t>
            </a:r>
            <a:r>
              <a:rPr lang="en-US" altLang="en-IN" sz="1800" dirty="0">
                <a:latin typeface="Times New Roman" panose="02020603050405020304" pitchFamily="18" charset="0"/>
                <a:cs typeface="Times New Roman" panose="02020603050405020304" pitchFamily="18" charset="0"/>
              </a:rPr>
              <a:t> </a:t>
            </a:r>
            <a:r>
              <a:rPr lang="en-IN" sz="1800" dirty="0">
                <a:latin typeface="Times New Roman" panose="02020603050405020304" pitchFamily="18" charset="0"/>
                <a:cs typeface="Times New Roman" panose="02020603050405020304" pitchFamily="18" charset="0"/>
              </a:rPr>
              <a:t>data processing contribute to achieving net zero goals.</a:t>
            </a:r>
            <a:endParaRPr lang="en-IN" sz="18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9BEE4593-0D8E-4444-A56B-222217CE2EFB}" type="datetime1">
              <a:rPr lang="en-IN" smtClean="0"/>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endParaRPr lang="en-IN" dirty="0"/>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27025" y="1403858"/>
            <a:ext cx="7772400" cy="4050792"/>
          </a:xfrm>
        </p:spPr>
        <p:txBody>
          <a:bodyPr>
            <a:noAutofit/>
          </a:bodyPr>
          <a:p>
            <a:pPr marL="0" indent="0" algn="just">
              <a:lnSpc>
                <a:spcPct val="100000"/>
              </a:lnSpc>
              <a:spcAft>
                <a:spcPts val="0"/>
              </a:spcAft>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sym typeface="+mn-ea"/>
              </a:rPr>
              <a:t>[10] K. Harini and V. Anbarasu, “An iot framework based automated wireless meter system for monitoring, billing and controlling power consumption,” in 2023 International Conference on Computer Communication and Informatics (ICCCI), Coimbatore, India, 2023, pp. 1–6.</a:t>
            </a:r>
            <a:endParaRPr lang="en-IN" sz="1800" dirty="0">
              <a:latin typeface="Times New Roman" panose="02020603050405020304" pitchFamily="18" charset="0"/>
              <a:cs typeface="Times New Roman" panose="02020603050405020304" pitchFamily="18" charset="0"/>
              <a:sym typeface="+mn-ea"/>
            </a:endParaRPr>
          </a:p>
          <a:p>
            <a:pPr marL="0" indent="0" algn="just">
              <a:lnSpc>
                <a:spcPct val="100000"/>
              </a:lnSpc>
              <a:spcAft>
                <a:spcPts val="0"/>
              </a:spcAft>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sym typeface="+mn-ea"/>
              </a:rPr>
              <a:t>[11] P. Manikandan, G. Ramesh, S. N. K, U. Kartheek, R. V. S. Prem, and Y. S. S. Reddy, “A smart electronics energy measurement, monitoring, billing and payment system using iot,” in 2023 2nd International Conference on Applied Artificial Intelligence and Computing (ICAAIC), Salem, India, 2023, pp. 1378–1381.</a:t>
            </a:r>
            <a:endParaRPr lang="en-IN" sz="1800" dirty="0">
              <a:latin typeface="Times New Roman" panose="02020603050405020304" pitchFamily="18" charset="0"/>
              <a:cs typeface="Times New Roman" panose="02020603050405020304" pitchFamily="18" charset="0"/>
            </a:endParaRPr>
          </a:p>
          <a:p>
            <a:pPr marL="0" indent="0" algn="just">
              <a:lnSpc>
                <a:spcPct val="100000"/>
              </a:lnSpc>
              <a:spcAft>
                <a:spcPts val="0"/>
              </a:spcAft>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sym typeface="+mn-ea"/>
              </a:rPr>
              <a:t>[12] L. C. T. Maule, K. R. Thilak, B. G. Devi, P. Anbarasu, A. N. V. S. S. Balaji, and N. Franklin, “An overview of experimental load tracking, billing and energy consumption monitoring device using iot,” in 2023 2nd International Conference on Applied Artificial Intelligence and Computing (ICAAIC), Salem, India, 2023, pp. 1347–1351.</a:t>
            </a:r>
            <a:endParaRPr lang="en-IN" sz="1800" dirty="0">
              <a:latin typeface="Times New Roman" panose="02020603050405020304" pitchFamily="18" charset="0"/>
              <a:cs typeface="Times New Roman" panose="02020603050405020304" pitchFamily="18" charset="0"/>
            </a:endParaRPr>
          </a:p>
          <a:p>
            <a:pPr marL="0" indent="0" algn="just">
              <a:lnSpc>
                <a:spcPct val="100000"/>
              </a:lnSpc>
              <a:spcAft>
                <a:spcPts val="0"/>
              </a:spcAft>
              <a:buFont typeface="Wingdings" panose="05000000000000000000" pitchFamily="2" charset="2"/>
              <a:buNone/>
            </a:pPr>
            <a:r>
              <a:rPr lang="en-IN" sz="1800" dirty="0">
                <a:latin typeface="Times New Roman" panose="02020603050405020304" pitchFamily="18" charset="0"/>
                <a:cs typeface="Times New Roman" panose="02020603050405020304" pitchFamily="18" charset="0"/>
                <a:sym typeface="+mn-ea"/>
              </a:rPr>
              <a:t>[13] L. Zhu, W. Wen, J. Li, C. Zhang, B. Zhou, and Z. Shuai, “Deep active learning-enabled cost-effective electricity theft detection in smart grids,” IEEE Transactions on Industrial Informatics, vol. 20, no. 1, pp. 256–268, 2024.</a:t>
            </a:r>
            <a:endParaRPr lang="en-IN" sz="1800" dirty="0">
              <a:latin typeface="Times New Roman" panose="02020603050405020304" pitchFamily="18" charset="0"/>
              <a:cs typeface="Times New Roman" panose="02020603050405020304" pitchFamily="18" charset="0"/>
            </a:endParaRPr>
          </a:p>
          <a:p>
            <a:pPr marL="0" indent="0" algn="just">
              <a:buFont typeface="Wingdings" panose="05000000000000000000" pitchFamily="2" charset="2"/>
              <a:buNone/>
            </a:pPr>
            <a:endParaRPr lang="en-IN"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p>
            <a:fld id="{29B7F2CF-3883-4F4C-B632-6E38E4E094B5}" type="datetime1">
              <a:rPr lang="en-IN" smtClean="0"/>
            </a:fld>
            <a:endParaRPr lang="en-IN"/>
          </a:p>
        </p:txBody>
      </p:sp>
      <p:sp>
        <p:nvSpPr>
          <p:cNvPr id="5" name="Footer Placeholder 4"/>
          <p:cNvSpPr>
            <a:spLocks noGrp="1"/>
          </p:cNvSpPr>
          <p:nvPr>
            <p:ph type="ftr" sz="quarter" idx="11"/>
          </p:nvPr>
        </p:nvSpPr>
        <p:spPr/>
        <p:txBody>
          <a:bodyPr/>
          <a:p>
            <a:r>
              <a:rPr lang="en-IN"/>
              <a:t>BATCH NO:        DEPARTMENT OF COMPUTER SCIENCE &amp; ENGINEERING</a:t>
            </a:r>
            <a:endParaRPr lang="en-IN"/>
          </a:p>
        </p:txBody>
      </p:sp>
      <p:sp>
        <p:nvSpPr>
          <p:cNvPr id="6" name="Slide Number Placeholder 5"/>
          <p:cNvSpPr>
            <a:spLocks noGrp="1"/>
          </p:cNvSpPr>
          <p:nvPr>
            <p:ph type="sldNum" sz="quarter" idx="12"/>
          </p:nvPr>
        </p:nvSpPr>
        <p:spPr/>
        <p:txBody>
          <a:bodyPr/>
          <a:p>
            <a:fld id="{FA00FD27-8DB0-4CB2-BD37-BEA95C6A1008}" type="slidenum">
              <a:rPr lang="en-IN" smtClean="0"/>
            </a:fld>
            <a:endParaRPr lang="en-I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470535" y="1619123"/>
            <a:ext cx="7772400" cy="4050792"/>
          </a:xfrm>
        </p:spPr>
        <p:txBody>
          <a:bodyPr>
            <a:noAutofit/>
          </a:bodyPr>
          <a:p>
            <a:r>
              <a:rPr lang="en-IN" sz="1800" dirty="0">
                <a:latin typeface="Times New Roman" panose="02020603050405020304" pitchFamily="18" charset="0"/>
                <a:cs typeface="Times New Roman" panose="02020603050405020304" pitchFamily="18" charset="0"/>
                <a:sym typeface="+mn-ea"/>
              </a:rPr>
              <a:t>[14] A. D ́ıaz, B. Prieto, J. Escobar, and T. Lampert, “Vampire: A smart energy meter for synchronous monitoring in a distributed computer system,” Journal of Parallel and Distributed Computing, vol. 184, p. 104794, 2024</a:t>
            </a:r>
            <a:endParaRPr lang="en-IN" sz="1800" dirty="0">
              <a:latin typeface="Times New Roman" panose="02020603050405020304" pitchFamily="18" charset="0"/>
              <a:cs typeface="Times New Roman" panose="02020603050405020304" pitchFamily="18" charset="0"/>
            </a:endParaRPr>
          </a:p>
          <a:p>
            <a:endParaRPr lang="en-IN" sz="18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p>
            <a:fld id="{29B7F2CF-3883-4F4C-B632-6E38E4E094B5}" type="datetime1">
              <a:rPr lang="en-IN" smtClean="0"/>
            </a:fld>
            <a:endParaRPr lang="en-IN"/>
          </a:p>
        </p:txBody>
      </p:sp>
      <p:sp>
        <p:nvSpPr>
          <p:cNvPr id="5" name="Footer Placeholder 4"/>
          <p:cNvSpPr>
            <a:spLocks noGrp="1"/>
          </p:cNvSpPr>
          <p:nvPr>
            <p:ph type="ftr" sz="quarter" idx="11"/>
          </p:nvPr>
        </p:nvSpPr>
        <p:spPr/>
        <p:txBody>
          <a:bodyPr/>
          <a:p>
            <a:r>
              <a:rPr lang="en-IN"/>
              <a:t>BATCH NO:        DEPARTMENT OF COMPUTER SCIENCE &amp; ENGINEERING</a:t>
            </a:r>
            <a:endParaRPr lang="en-IN"/>
          </a:p>
        </p:txBody>
      </p:sp>
      <p:sp>
        <p:nvSpPr>
          <p:cNvPr id="6" name="Slide Number Placeholder 5"/>
          <p:cNvSpPr>
            <a:spLocks noGrp="1"/>
          </p:cNvSpPr>
          <p:nvPr>
            <p:ph type="sldNum" sz="quarter" idx="12"/>
          </p:nvPr>
        </p:nvSpPr>
        <p:spPr/>
        <p:txBody>
          <a:bodyPr/>
          <a:p>
            <a:fld id="{FA00FD27-8DB0-4CB2-BD37-BEA95C6A1008}" type="slidenum">
              <a:rPr lang="en-IN" smtClean="0"/>
            </a:fld>
            <a:endParaRPr lang="en-I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IN" dirty="0"/>
          </a:p>
        </p:txBody>
      </p:sp>
      <p:sp>
        <p:nvSpPr>
          <p:cNvPr id="3" name="Content Placeholder 2"/>
          <p:cNvSpPr>
            <a:spLocks noGrp="1"/>
          </p:cNvSpPr>
          <p:nvPr>
            <p:ph idx="1"/>
          </p:nvPr>
        </p:nvSpPr>
        <p:spPr/>
        <p:txBody>
          <a:bodyPr>
            <a:normAutofit/>
          </a:bodyPr>
          <a:lstStyle/>
          <a:p>
            <a:pPr marL="0" indent="0" algn="ctr">
              <a:buNone/>
            </a:pPr>
            <a:r>
              <a:rPr lang="en-IN" sz="8800" dirty="0">
                <a:latin typeface="Times New Roman" panose="02020603050405020304" pitchFamily="18" charset="0"/>
                <a:cs typeface="Times New Roman" panose="02020603050405020304" pitchFamily="18" charset="0"/>
              </a:rPr>
              <a:t>THANK YOU</a:t>
            </a:r>
            <a:endParaRPr lang="en-IN" sz="88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9AA6929D-FBF1-49B9-B7EB-CAFAE318BF09}" type="datetime1">
              <a:rPr lang="en-IN" smtClean="0"/>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5650" y="116332"/>
            <a:ext cx="7772400" cy="1609344"/>
          </a:xfrm>
        </p:spPr>
        <p:txBody>
          <a:bodyPr/>
          <a:lstStyle/>
          <a:p>
            <a:r>
              <a:rPr lang="en-IN" sz="2400" b="1" dirty="0">
                <a:latin typeface="Times New Roman" panose="02020603050405020304" pitchFamily="18" charset="0"/>
                <a:cs typeface="Times New Roman" panose="02020603050405020304" pitchFamily="18" charset="0"/>
              </a:rPr>
              <a:t>OBJECTIVES</a:t>
            </a:r>
            <a:r>
              <a:rPr lang="en-IN" dirty="0"/>
              <a:t> </a:t>
            </a:r>
            <a:endParaRPr lang="en-IN" dirty="0"/>
          </a:p>
        </p:txBody>
      </p:sp>
      <p:sp>
        <p:nvSpPr>
          <p:cNvPr id="3" name="Content Placeholder 2"/>
          <p:cNvSpPr>
            <a:spLocks noGrp="1"/>
          </p:cNvSpPr>
          <p:nvPr>
            <p:ph idx="1"/>
          </p:nvPr>
        </p:nvSpPr>
        <p:spPr>
          <a:xfrm>
            <a:off x="755650" y="1772793"/>
            <a:ext cx="7772400" cy="4050792"/>
          </a:xfrm>
        </p:spPr>
        <p:txBody>
          <a:bodyPr>
            <a:normAutofit/>
          </a:bodyPr>
          <a:lstStyle/>
          <a:p>
            <a:pPr marL="0" indent="0">
              <a:buNone/>
            </a:pPr>
            <a:r>
              <a:rPr lang="en-IN" b="1" dirty="0">
                <a:latin typeface="Times New Roman" panose="02020603050405020304" pitchFamily="18" charset="0"/>
                <a:cs typeface="Times New Roman" panose="02020603050405020304" pitchFamily="18" charset="0"/>
              </a:rPr>
              <a:t>Aim of the Project:</a:t>
            </a:r>
            <a:endParaRPr lang="en-IN" b="1" dirty="0">
              <a:latin typeface="Times New Roman" panose="02020603050405020304" pitchFamily="18" charset="0"/>
              <a:cs typeface="Times New Roman" panose="02020603050405020304" pitchFamily="18" charset="0"/>
            </a:endParaRPr>
          </a:p>
          <a:p>
            <a:pPr algn="just">
              <a:lnSpc>
                <a:spcPct val="115000"/>
              </a:lnSpc>
              <a:spcAft>
                <a:spcPts val="0"/>
              </a:spcAft>
            </a:pPr>
            <a:r>
              <a:rPr lang="en-IN" sz="1800" dirty="0">
                <a:latin typeface="Times New Roman" panose="02020603050405020304" pitchFamily="18" charset="0"/>
                <a:cs typeface="Times New Roman" panose="02020603050405020304" pitchFamily="18" charset="0"/>
              </a:rPr>
              <a:t>The aim of the project is to implement a smart energy meter within an edge network, leveraging predictive modeling to achieve a tripartite eco-system. The goal is to enable real-time monitoring of electricity consumption, coupled with rapid data processing and insightful actions to mitigate excessive utilization and waste. Ultimately, the project aims to contribute to the realization of 'net zero goals' by integrating modern technologies like IoT and edge intelligence into energy management practices.</a:t>
            </a:r>
            <a:endParaRPr lang="en-IN" sz="1800"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1CBBD127-996A-4642-9EFF-AA98AF31AED5}" type="datetime1">
              <a:rPr lang="en-IN" smtClean="0"/>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Date Placeholder 3"/>
          <p:cNvSpPr>
            <a:spLocks noGrp="1"/>
          </p:cNvSpPr>
          <p:nvPr>
            <p:ph type="dt" sz="half" idx="10"/>
          </p:nvPr>
        </p:nvSpPr>
        <p:spPr/>
        <p:txBody>
          <a:bodyPr/>
          <a:p>
            <a:fld id="{29B7F2CF-3883-4F4C-B632-6E38E4E094B5}" type="datetime1">
              <a:rPr lang="en-IN" smtClean="0"/>
            </a:fld>
            <a:endParaRPr lang="en-IN"/>
          </a:p>
        </p:txBody>
      </p:sp>
      <p:sp>
        <p:nvSpPr>
          <p:cNvPr id="5" name="Footer Placeholder 4"/>
          <p:cNvSpPr>
            <a:spLocks noGrp="1"/>
          </p:cNvSpPr>
          <p:nvPr>
            <p:ph type="ftr" sz="quarter" idx="11"/>
          </p:nvPr>
        </p:nvSpPr>
        <p:spPr/>
        <p:txBody>
          <a:bodyPr/>
          <a:p>
            <a:r>
              <a:rPr lang="en-IN"/>
              <a:t>BATCH NO:        DEPARTMENT OF COMPUTER SCIENCE &amp; ENGINEERING</a:t>
            </a:r>
            <a:endParaRPr lang="en-IN"/>
          </a:p>
        </p:txBody>
      </p:sp>
      <p:sp>
        <p:nvSpPr>
          <p:cNvPr id="6" name="Slide Number Placeholder 5"/>
          <p:cNvSpPr>
            <a:spLocks noGrp="1"/>
          </p:cNvSpPr>
          <p:nvPr>
            <p:ph type="sldNum" sz="quarter" idx="12"/>
          </p:nvPr>
        </p:nvSpPr>
        <p:spPr/>
        <p:txBody>
          <a:bodyPr/>
          <a:p>
            <a:fld id="{FA00FD27-8DB0-4CB2-BD37-BEA95C6A1008}" type="slidenum">
              <a:rPr lang="en-IN" smtClean="0"/>
            </a:fld>
            <a:endParaRPr lang="en-IN"/>
          </a:p>
        </p:txBody>
      </p:sp>
      <p:sp>
        <p:nvSpPr>
          <p:cNvPr id="7" name="Text Box 6"/>
          <p:cNvSpPr txBox="1"/>
          <p:nvPr/>
        </p:nvSpPr>
        <p:spPr>
          <a:xfrm>
            <a:off x="539750" y="1268730"/>
            <a:ext cx="7820660" cy="3637280"/>
          </a:xfrm>
          <a:prstGeom prst="rect">
            <a:avLst/>
          </a:prstGeom>
          <a:noFill/>
        </p:spPr>
        <p:txBody>
          <a:bodyPr wrap="square" rtlCol="0" anchor="t">
            <a:noAutofit/>
          </a:bodyPr>
          <a:p>
            <a:pPr algn="just">
              <a:lnSpc>
                <a:spcPct val="115000"/>
              </a:lnSpc>
              <a:spcAft>
                <a:spcPts val="0"/>
              </a:spcAft>
            </a:pPr>
            <a:r>
              <a:rPr lang="en-US" altLang="en-IN" sz="2000" b="1" dirty="0">
                <a:latin typeface="Times New Roman" panose="02020603050405020304" pitchFamily="18" charset="0"/>
                <a:cs typeface="Times New Roman" panose="02020603050405020304" pitchFamily="18" charset="0"/>
                <a:sym typeface="+mn-ea"/>
              </a:rPr>
              <a:t>Scope of the Project : </a:t>
            </a:r>
            <a:endParaRPr lang="en-US" altLang="en-IN" sz="2000" b="1" dirty="0">
              <a:latin typeface="Times New Roman" panose="02020603050405020304" pitchFamily="18" charset="0"/>
              <a:cs typeface="Times New Roman" panose="02020603050405020304" pitchFamily="18" charset="0"/>
              <a:sym typeface="+mn-ea"/>
            </a:endParaRPr>
          </a:p>
          <a:p>
            <a:pPr algn="just">
              <a:lnSpc>
                <a:spcPct val="115000"/>
              </a:lnSpc>
              <a:spcAft>
                <a:spcPts val="0"/>
              </a:spcAft>
            </a:pPr>
            <a:endParaRPr lang="en-US" altLang="en-IN" sz="2000" b="1" dirty="0">
              <a:latin typeface="Times New Roman" panose="02020603050405020304" pitchFamily="18" charset="0"/>
              <a:cs typeface="Times New Roman" panose="02020603050405020304" pitchFamily="18" charset="0"/>
              <a:sym typeface="+mn-ea"/>
            </a:endParaRPr>
          </a:p>
          <a:p>
            <a:pPr marL="0" indent="0" algn="just">
              <a:lnSpc>
                <a:spcPct val="115000"/>
              </a:lnSpc>
              <a:spcBef>
                <a:spcPts val="0"/>
              </a:spcBef>
              <a:spcAft>
                <a:spcPts val="0"/>
              </a:spcAft>
              <a:buNone/>
            </a:pPr>
            <a:r>
              <a:rPr lang="en-US">
                <a:latin typeface="Times New Roman" panose="02020603050405020304" pitchFamily="18" charset="0"/>
                <a:cs typeface="Times New Roman" panose="02020603050405020304" pitchFamily="18" charset="0"/>
                <a:sym typeface="+mn-ea"/>
              </a:rPr>
              <a:t>The project's scope involves using an edge network to manage and analyze energy data effectively, supporting net-zero goals. It includes data collection through a master MCU, local storage in a node slave MCU, and employing predictive algorithms like SARIMA for accurate energy consumption forecasting. This setup ensures real-time, efficient data analysis at the edge, enhancing decision-making in energy usage.</a:t>
            </a:r>
            <a:endParaRPr lang="en-US">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buNone/>
            </a:pPr>
            <a:endParaRPr lang="en-IN" sz="2400" b="1" dirty="0">
              <a:latin typeface="Times New Roman" panose="02020603050405020304" pitchFamily="18" charset="0"/>
              <a:cs typeface="Times New Roman" panose="02020603050405020304" pitchFamily="18" charset="0"/>
            </a:endParaRPr>
          </a:p>
          <a:p>
            <a:pPr marL="0" indent="0" algn="just">
              <a:buNone/>
            </a:pPr>
            <a:endParaRPr lang="en-IN" sz="2400" dirty="0">
              <a:latin typeface="Times New Roman" panose="02020603050405020304" pitchFamily="18" charset="0"/>
              <a:cs typeface="Times New Roman" panose="02020603050405020304" pitchFamily="18" charset="0"/>
            </a:endParaRPr>
          </a:p>
          <a:p>
            <a:pPr marL="0" indent="0">
              <a:buNone/>
            </a:pPr>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605" y="260972"/>
            <a:ext cx="8229600" cy="1080120"/>
          </a:xfrm>
        </p:spPr>
        <p:txBody>
          <a:bodyPr>
            <a:normAutofit/>
          </a:bodyPr>
          <a:lstStyle/>
          <a:p>
            <a:r>
              <a:rPr lang="en-US" sz="2400" b="1" dirty="0">
                <a:latin typeface="Times New Roman" panose="02020603050405020304" pitchFamily="18" charset="0"/>
                <a:cs typeface="Times New Roman" panose="02020603050405020304" pitchFamily="18" charset="0"/>
              </a:rPr>
              <a:t>INTRODUCTION</a:t>
            </a:r>
            <a:endParaRPr lang="en-US" sz="2400" b="1"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9D9CC52F-1A39-45FF-BF4F-DC6B8923C628}" type="datetime1">
              <a:rPr lang="en-IN" smtClean="0"/>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
        <p:nvSpPr>
          <p:cNvPr id="9" name="Text Box 8"/>
          <p:cNvSpPr txBox="1"/>
          <p:nvPr/>
        </p:nvSpPr>
        <p:spPr>
          <a:xfrm>
            <a:off x="395605" y="1341120"/>
            <a:ext cx="7433945" cy="4799965"/>
          </a:xfrm>
          <a:prstGeom prst="rect">
            <a:avLst/>
          </a:prstGeom>
          <a:noFill/>
        </p:spPr>
        <p:txBody>
          <a:bodyPr wrap="square" rtlCol="0">
            <a:spAutoFit/>
          </a:bodyPr>
          <a:p>
            <a:pPr algn="just"/>
            <a:r>
              <a:rPr lang="en-US">
                <a:latin typeface="Times New Roman" panose="02020603050405020304" pitchFamily="18" charset="0"/>
                <a:cs typeface="Times New Roman" panose="02020603050405020304" pitchFamily="18" charset="0"/>
              </a:rPr>
              <a:t>In response to the escalating demand for sustainability and eco-conscious practices, heightened awareness of the intricacies surrounding resource generation and consumption has emerged. The aftermath of the COVID-19 pandemic has spurred numerous innovations, discoveries, and developmental breakthroughs, heavily reliant on computation, power, and energy. Electrical energy stands as a fundamental cornerstone amid these pillars, crucial for groundbreaking advancements. The quest for implementing sustainable practices into action has driven a compelling search for solutions to enhance and actualize 'net zero goals'. This concern encompasses multifaceted factors, with energy generation and consumption at its core. From 2010 to 2019, the average energy production trend exhibited a positive growth rate of 2.5% annually, with global power generation in 2022 increasing by approximately 2.3%. However, despite this growth, only 20.4% of energy is prone to electrification, while the majority still relies on fossil fuels. As of 2021, there are reportedly about 2.3 billion residences worldwide, a number expected to exponentially grow by 2024, underscoring the significant impact potential of proposed energy solutions.</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Content Placeholder 2"/>
          <p:cNvSpPr>
            <a:spLocks noGrp="1"/>
          </p:cNvSpPr>
          <p:nvPr>
            <p:ph idx="1"/>
          </p:nvPr>
        </p:nvSpPr>
        <p:spPr>
          <a:xfrm>
            <a:off x="395605" y="1554353"/>
            <a:ext cx="7772400" cy="4050792"/>
          </a:xfrm>
        </p:spPr>
        <p:txBody>
          <a:bodyPr>
            <a:noAutofit/>
          </a:bodyPr>
          <a:p>
            <a:pPr marL="0" indent="0" algn="just">
              <a:lnSpc>
                <a:spcPct val="100000"/>
              </a:lnSpc>
              <a:spcAft>
                <a:spcPts val="0"/>
              </a:spcAft>
              <a:buNone/>
            </a:pPr>
            <a:r>
              <a:rPr lang="en-IN" altLang="en-US" sz="1800">
                <a:latin typeface="Times New Roman" panose="02020603050405020304" pitchFamily="18" charset="0"/>
                <a:cs typeface="Times New Roman" panose="02020603050405020304" pitchFamily="18" charset="0"/>
                <a:sym typeface="+mn-ea"/>
              </a:rPr>
              <a:t>This project</a:t>
            </a:r>
            <a:r>
              <a:rPr lang="en-US" sz="1800">
                <a:latin typeface="Times New Roman" panose="02020603050405020304" pitchFamily="18" charset="0"/>
                <a:cs typeface="Times New Roman" panose="02020603050405020304" pitchFamily="18" charset="0"/>
                <a:sym typeface="+mn-ea"/>
              </a:rPr>
              <a:t> introduces a smart energy meter meticulously engineered from the ground up and integrated into an edge network. This innovation employs predictive modeling within a tripartite ecosystem, focusing on the design and performance of individual edges as part of a multi-nodal network. By leveraging modern predictive approaches, we aim to map consumption patterns and proactively curb excessive utilization and waste of electricity. This initiative envisions a future where real-time monitoring through the Internet of Things (IoT) and rapid data processing via edge intelligence collectively contribute to achieving net zero goals. Our work not only addresses current challenges but also envisions a sustainable energy landscape for future generations. In the ever-evolving energy systems landscape, a thorough exploration of technical intricacies surrounding sustainable energy solutions is imperative. Through this interdisciplinary exploration, we aim to provide valuable insights that inform policy decisions, drive societal acceptance, and propel technological advancements, ultimately fostering a future where sustainability is not just a goal but a collective reality.</a:t>
            </a:r>
            <a:endParaRPr lang="en-US" sz="1800">
              <a:latin typeface="Times New Roman" panose="02020603050405020304" pitchFamily="18" charset="0"/>
              <a:cs typeface="Times New Roman" panose="02020603050405020304" pitchFamily="18" charset="0"/>
            </a:endParaRPr>
          </a:p>
          <a:p>
            <a:pPr algn="just">
              <a:lnSpc>
                <a:spcPct val="100000"/>
              </a:lnSpc>
              <a:spcAft>
                <a:spcPts val="0"/>
              </a:spcAft>
            </a:pPr>
            <a:endParaRPr lang="en-US" sz="180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10"/>
          </p:nvPr>
        </p:nvSpPr>
        <p:spPr/>
        <p:txBody>
          <a:bodyPr/>
          <a:p>
            <a:fld id="{29B7F2CF-3883-4F4C-B632-6E38E4E094B5}" type="datetime1">
              <a:rPr lang="en-IN" smtClean="0"/>
            </a:fld>
            <a:endParaRPr lang="en-IN"/>
          </a:p>
        </p:txBody>
      </p:sp>
      <p:sp>
        <p:nvSpPr>
          <p:cNvPr id="5" name="Footer Placeholder 4"/>
          <p:cNvSpPr>
            <a:spLocks noGrp="1"/>
          </p:cNvSpPr>
          <p:nvPr>
            <p:ph type="ftr" sz="quarter" idx="11"/>
          </p:nvPr>
        </p:nvSpPr>
        <p:spPr/>
        <p:txBody>
          <a:bodyPr/>
          <a:p>
            <a:r>
              <a:rPr lang="en-IN"/>
              <a:t>BATCH NO:        DEPARTMENT OF COMPUTER SCIENCE &amp; ENGINEERING</a:t>
            </a:r>
            <a:endParaRPr lang="en-IN"/>
          </a:p>
        </p:txBody>
      </p:sp>
      <p:sp>
        <p:nvSpPr>
          <p:cNvPr id="6" name="Slide Number Placeholder 5"/>
          <p:cNvSpPr>
            <a:spLocks noGrp="1"/>
          </p:cNvSpPr>
          <p:nvPr>
            <p:ph type="sldNum" sz="quarter" idx="12"/>
          </p:nvPr>
        </p:nvSpPr>
        <p:spPr/>
        <p:txBody>
          <a:bodyPr/>
          <a:p>
            <a:fld id="{FA00FD27-8DB0-4CB2-BD37-BEA95C6A1008}" type="slidenum">
              <a:rPr lang="en-IN" smtClean="0"/>
            </a:fld>
            <a:endParaRPr lang="en-I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57200" y="332656"/>
            <a:ext cx="8229600" cy="1368152"/>
          </a:xfrm>
        </p:spPr>
        <p:txBody>
          <a:bodyPr>
            <a:normAutofit/>
          </a:bodyPr>
          <a:lstStyle/>
          <a:p>
            <a:r>
              <a:rPr lang="en-IN" sz="2400" b="1" dirty="0">
                <a:latin typeface="Times New Roman" panose="02020603050405020304" pitchFamily="18" charset="0"/>
                <a:cs typeface="Times New Roman" panose="02020603050405020304" pitchFamily="18" charset="0"/>
              </a:rPr>
              <a:t>LITERATURE REVIEW</a:t>
            </a:r>
            <a:endParaRPr lang="en-US" sz="2400" b="1" dirty="0"/>
          </a:p>
        </p:txBody>
      </p:sp>
      <p:sp>
        <p:nvSpPr>
          <p:cNvPr id="2" name="Content Placeholder 1"/>
          <p:cNvSpPr>
            <a:spLocks noGrp="1"/>
          </p:cNvSpPr>
          <p:nvPr>
            <p:ph idx="1"/>
          </p:nvPr>
        </p:nvSpPr>
        <p:spPr>
          <a:xfrm>
            <a:off x="457200" y="1844824"/>
            <a:ext cx="8229600" cy="4162467"/>
          </a:xfrm>
        </p:spPr>
        <p:txBody>
          <a:bodyPr>
            <a:normAutofit/>
          </a:bodyPr>
          <a:lstStyle/>
          <a:p>
            <a:pPr>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endParaRPr lang="en-US" sz="2400" dirty="0"/>
          </a:p>
        </p:txBody>
      </p:sp>
      <p:sp>
        <p:nvSpPr>
          <p:cNvPr id="6" name="Date Placeholder 5"/>
          <p:cNvSpPr>
            <a:spLocks noGrp="1"/>
          </p:cNvSpPr>
          <p:nvPr>
            <p:ph type="dt" sz="half" idx="10"/>
          </p:nvPr>
        </p:nvSpPr>
        <p:spPr/>
        <p:txBody>
          <a:bodyPr/>
          <a:lstStyle/>
          <a:p>
            <a:fld id="{6895D223-330B-46C2-80AA-364D74E53CFC}" type="datetime1">
              <a:rPr lang="en-IN" smtClean="0"/>
            </a:fld>
            <a:endParaRPr lang="en-IN"/>
          </a:p>
        </p:txBody>
      </p:sp>
      <p:sp>
        <p:nvSpPr>
          <p:cNvPr id="3" name="Footer Placeholder 2"/>
          <p:cNvSpPr>
            <a:spLocks noGrp="1"/>
          </p:cNvSpPr>
          <p:nvPr>
            <p:ph type="ftr" sz="quarter" idx="11"/>
          </p:nvPr>
        </p:nvSpPr>
        <p:spPr/>
        <p:txBody>
          <a:bodyPr/>
          <a:lstStyle/>
          <a:p>
            <a:r>
              <a:rPr lang="en-IN"/>
              <a:t>BATCH NO:        DEPARTMENT OF COMPUTER SCIENCE &amp; ENGINEERING</a:t>
            </a:r>
            <a:endParaRPr lang="en-IN"/>
          </a:p>
        </p:txBody>
      </p:sp>
      <p:sp>
        <p:nvSpPr>
          <p:cNvPr id="4" name="Slide Number Placeholder 3"/>
          <p:cNvSpPr>
            <a:spLocks noGrp="1"/>
          </p:cNvSpPr>
          <p:nvPr>
            <p:ph type="sldNum" sz="quarter" idx="12"/>
          </p:nvPr>
        </p:nvSpPr>
        <p:spPr/>
        <p:txBody>
          <a:bodyPr/>
          <a:lstStyle/>
          <a:p>
            <a:fld id="{FA00FD27-8DB0-4CB2-BD37-BEA95C6A1008}" type="slidenum">
              <a:rPr lang="en-IN" smtClean="0"/>
            </a:fld>
            <a:endParaRPr lang="en-IN"/>
          </a:p>
        </p:txBody>
      </p:sp>
      <p:sp>
        <p:nvSpPr>
          <p:cNvPr id="7" name="Text Box 6"/>
          <p:cNvSpPr txBox="1"/>
          <p:nvPr/>
        </p:nvSpPr>
        <p:spPr>
          <a:xfrm>
            <a:off x="252730" y="1412875"/>
            <a:ext cx="7776845" cy="5029200"/>
          </a:xfrm>
          <a:prstGeom prst="rect">
            <a:avLst/>
          </a:prstGeom>
          <a:noFill/>
        </p:spPr>
        <p:txBody>
          <a:bodyPr wrap="square" rtlCol="0">
            <a:spAutoFit/>
          </a:bodyPr>
          <a:p>
            <a:pPr indent="457200" algn="just">
              <a:lnSpc>
                <a:spcPct val="105000"/>
              </a:lnSpc>
              <a:spcBef>
                <a:spcPts val="0"/>
              </a:spcBef>
              <a:spcAft>
                <a:spcPts val="0"/>
              </a:spcAft>
            </a:pPr>
            <a:r>
              <a:rPr lang="en-US">
                <a:latin typeface="Times New Roman" panose="02020603050405020304" pitchFamily="18" charset="0"/>
                <a:cs typeface="Times New Roman" panose="02020603050405020304" pitchFamily="18" charset="0"/>
              </a:rPr>
              <a:t>In the field of IoT-based smart energy meters and energy management, various studies have made noticeable contributions.</a:t>
            </a:r>
            <a:r>
              <a:rPr lang="en-US" b="1">
                <a:latin typeface="Times New Roman" panose="02020603050405020304" pitchFamily="18" charset="0"/>
                <a:cs typeface="Times New Roman" panose="02020603050405020304" pitchFamily="18" charset="0"/>
              </a:rPr>
              <a:t> Thummar et al</a:t>
            </a:r>
            <a:r>
              <a:rPr lang="en-US">
                <a:latin typeface="Times New Roman" panose="02020603050405020304" pitchFamily="18" charset="0"/>
                <a:cs typeface="Times New Roman" panose="02020603050405020304" pitchFamily="18" charset="0"/>
              </a:rPr>
              <a:t>. [</a:t>
            </a:r>
            <a:r>
              <a:rPr lang="en-IN" altLang="en-US">
                <a:latin typeface="Times New Roman" panose="02020603050405020304" pitchFamily="18" charset="0"/>
                <a:cs typeface="Times New Roman" panose="02020603050405020304" pitchFamily="18" charset="0"/>
              </a:rPr>
              <a:t>1</a:t>
            </a:r>
            <a:r>
              <a:rPr lang="en-US">
                <a:latin typeface="Times New Roman" panose="02020603050405020304" pitchFamily="18" charset="0"/>
                <a:cs typeface="Times New Roman" panose="02020603050405020304" pitchFamily="18" charset="0"/>
              </a:rPr>
              <a:t>] developed an IoT-based metering system that usessensors,  Arduino, and Wi-Fi to monitor and communicate energy data, enhancing user engagement with real-time consumption insights. </a:t>
            </a:r>
            <a:endParaRPr lang="en-US">
              <a:latin typeface="Times New Roman" panose="02020603050405020304" pitchFamily="18" charset="0"/>
              <a:cs typeface="Times New Roman" panose="02020603050405020304" pitchFamily="18" charset="0"/>
            </a:endParaRPr>
          </a:p>
          <a:p>
            <a:pPr indent="457200" algn="just">
              <a:lnSpc>
                <a:spcPct val="105000"/>
              </a:lnSpc>
              <a:spcBef>
                <a:spcPts val="0"/>
              </a:spcBef>
              <a:spcAft>
                <a:spcPts val="0"/>
              </a:spcAft>
            </a:pPr>
            <a:r>
              <a:rPr lang="en-US" b="1">
                <a:latin typeface="Times New Roman" panose="02020603050405020304" pitchFamily="18" charset="0"/>
                <a:cs typeface="Times New Roman" panose="02020603050405020304" pitchFamily="18" charset="0"/>
              </a:rPr>
              <a:t>Karpagam </a:t>
            </a:r>
            <a:r>
              <a:rPr lang="en-US">
                <a:latin typeface="Times New Roman" panose="02020603050405020304" pitchFamily="18" charset="0"/>
                <a:cs typeface="Times New Roman" panose="02020603050405020304" pitchFamily="18" charset="0"/>
              </a:rPr>
              <a:t>[</a:t>
            </a:r>
            <a:r>
              <a:rPr lang="en-IN" altLang="en-US">
                <a:latin typeface="Times New Roman" panose="02020603050405020304" pitchFamily="18" charset="0"/>
                <a:cs typeface="Times New Roman" panose="02020603050405020304" pitchFamily="18" charset="0"/>
              </a:rPr>
              <a:t>2</a:t>
            </a:r>
            <a:r>
              <a:rPr lang="en-US">
                <a:latin typeface="Times New Roman" panose="02020603050405020304" pitchFamily="18" charset="0"/>
                <a:cs typeface="Times New Roman" panose="02020603050405020304" pitchFamily="18" charset="0"/>
              </a:rPr>
              <a:t>] proposed a smart energy meter using Arduino and ESP8266 to detect power theft, emphasizing energy conservation and modern IoT applications in energy management. </a:t>
            </a:r>
            <a:endParaRPr lang="en-US">
              <a:latin typeface="Times New Roman" panose="02020603050405020304" pitchFamily="18" charset="0"/>
              <a:cs typeface="Times New Roman" panose="02020603050405020304" pitchFamily="18" charset="0"/>
            </a:endParaRPr>
          </a:p>
          <a:p>
            <a:pPr indent="457200" algn="just">
              <a:lnSpc>
                <a:spcPct val="105000"/>
              </a:lnSpc>
              <a:spcBef>
                <a:spcPts val="0"/>
              </a:spcBef>
              <a:spcAft>
                <a:spcPts val="0"/>
              </a:spcAft>
            </a:pPr>
            <a:r>
              <a:rPr lang="en-US" b="1">
                <a:latin typeface="Times New Roman" panose="02020603050405020304" pitchFamily="18" charset="0"/>
                <a:cs typeface="Times New Roman" panose="02020603050405020304" pitchFamily="18" charset="0"/>
              </a:rPr>
              <a:t>Midul </a:t>
            </a:r>
            <a:r>
              <a:rPr lang="en-US">
                <a:latin typeface="Times New Roman" panose="02020603050405020304" pitchFamily="18" charset="0"/>
                <a:cs typeface="Times New Roman" panose="02020603050405020304" pitchFamily="18" charset="0"/>
              </a:rPr>
              <a:t>[</a:t>
            </a:r>
            <a:r>
              <a:rPr lang="en-IN" altLang="en-US">
                <a:latin typeface="Times New Roman" panose="02020603050405020304" pitchFamily="18" charset="0"/>
                <a:cs typeface="Times New Roman" panose="02020603050405020304" pitchFamily="18" charset="0"/>
              </a:rPr>
              <a:t>3</a:t>
            </a:r>
            <a:r>
              <a:rPr lang="en-US">
                <a:latin typeface="Times New Roman" panose="02020603050405020304" pitchFamily="18" charset="0"/>
                <a:cs typeface="Times New Roman" panose="02020603050405020304" pitchFamily="18" charset="0"/>
              </a:rPr>
              <a:t>] designed an IoT smart energy meter with GSM and WiFi capabilities, focusing on theft detection and prepaid billing, thus contributing to efficient energy usage in households. </a:t>
            </a:r>
            <a:endParaRPr lang="en-US">
              <a:latin typeface="Times New Roman" panose="02020603050405020304" pitchFamily="18" charset="0"/>
              <a:cs typeface="Times New Roman" panose="02020603050405020304" pitchFamily="18" charset="0"/>
            </a:endParaRPr>
          </a:p>
          <a:p>
            <a:pPr indent="457200" algn="just">
              <a:lnSpc>
                <a:spcPct val="105000"/>
              </a:lnSpc>
              <a:spcBef>
                <a:spcPts val="0"/>
              </a:spcBef>
              <a:spcAft>
                <a:spcPts val="0"/>
              </a:spcAft>
            </a:pPr>
            <a:r>
              <a:rPr lang="en-US" b="1">
                <a:latin typeface="Times New Roman" panose="02020603050405020304" pitchFamily="18" charset="0"/>
                <a:cs typeface="Times New Roman" panose="02020603050405020304" pitchFamily="18" charset="0"/>
              </a:rPr>
              <a:t>Pengwah </a:t>
            </a:r>
            <a:r>
              <a:rPr lang="en-US">
                <a:latin typeface="Times New Roman" panose="02020603050405020304" pitchFamily="18" charset="0"/>
                <a:cs typeface="Times New Roman" panose="02020603050405020304" pitchFamily="18" charset="0"/>
              </a:rPr>
              <a:t>et al. [</a:t>
            </a:r>
            <a:r>
              <a:rPr lang="en-IN" altLang="en-US">
                <a:latin typeface="Times New Roman" panose="02020603050405020304" pitchFamily="18" charset="0"/>
                <a:cs typeface="Times New Roman" panose="02020603050405020304" pitchFamily="18" charset="0"/>
              </a:rPr>
              <a:t>4</a:t>
            </a:r>
            <a:r>
              <a:rPr lang="en-US">
                <a:latin typeface="Times New Roman" panose="02020603050405020304" pitchFamily="18" charset="0"/>
                <a:cs typeface="Times New Roman" panose="02020603050405020304" pitchFamily="18" charset="0"/>
              </a:rPr>
              <a:t>] introduced a novel method for estimating non-technical losses in power networks, using smart meter data to detect electricity theft, showcasing the potential of</a:t>
            </a:r>
            <a:r>
              <a:rPr lang="en-IN" altLang="en-US">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data-driven solutions in power distribution. </a:t>
            </a:r>
            <a:endParaRPr lang="en-US">
              <a:latin typeface="Times New Roman" panose="02020603050405020304" pitchFamily="18" charset="0"/>
              <a:cs typeface="Times New Roman" panose="02020603050405020304" pitchFamily="18" charset="0"/>
            </a:endParaRPr>
          </a:p>
          <a:p>
            <a:pPr indent="457200" algn="just">
              <a:lnSpc>
                <a:spcPct val="105000"/>
              </a:lnSpc>
              <a:spcBef>
                <a:spcPts val="0"/>
              </a:spcBef>
              <a:spcAft>
                <a:spcPts val="0"/>
              </a:spcAft>
            </a:pPr>
            <a:r>
              <a:rPr lang="en-US" b="1">
                <a:latin typeface="Times New Roman" panose="02020603050405020304" pitchFamily="18" charset="0"/>
                <a:cs typeface="Times New Roman" panose="02020603050405020304" pitchFamily="18" charset="0"/>
              </a:rPr>
              <a:t>Testasecca et al. [</a:t>
            </a:r>
            <a:r>
              <a:rPr lang="en-IN" altLang="en-US" b="1">
                <a:latin typeface="Times New Roman" panose="02020603050405020304" pitchFamily="18" charset="0"/>
                <a:cs typeface="Times New Roman" panose="02020603050405020304" pitchFamily="18" charset="0"/>
              </a:rPr>
              <a:t>5</a:t>
            </a:r>
            <a:r>
              <a:rPr lang="en-US" b="1">
                <a:latin typeface="Times New Roman" panose="02020603050405020304" pitchFamily="18" charset="0"/>
                <a:cs typeface="Times New Roman" panose="02020603050405020304" pitchFamily="18" charset="0"/>
              </a:rPr>
              <a:t>]</a:t>
            </a:r>
            <a:r>
              <a:rPr lang="en-US">
                <a:latin typeface="Times New Roman" panose="02020603050405020304" pitchFamily="18" charset="0"/>
                <a:cs typeface="Times New Roman" panose="02020603050405020304" pitchFamily="18" charset="0"/>
              </a:rPr>
              <a:t> discussed the optimization of smart energy networks, emphasizing data-driven techniques for efficient and sustainable</a:t>
            </a:r>
            <a:r>
              <a:rPr lang="en-IN" altLang="en-US">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energy management, including machine learning algorithms and scientific models. </a:t>
            </a:r>
            <a:endParaRPr lang="en-US">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750" y="127"/>
            <a:ext cx="7772400" cy="1609344"/>
          </a:xfrm>
        </p:spPr>
        <p:txBody>
          <a:bodyPr>
            <a:normAutofit/>
          </a:bodyPr>
          <a:lstStyle/>
          <a:p>
            <a:r>
              <a:rPr lang="en-IN" sz="2400" b="1" dirty="0">
                <a:latin typeface="Times New Roman" panose="02020603050405020304" pitchFamily="18" charset="0"/>
                <a:cs typeface="Times New Roman" panose="02020603050405020304" pitchFamily="18" charset="0"/>
              </a:rPr>
              <a:t>LITERATURE REVIEW</a:t>
            </a:r>
            <a:endParaRPr lang="en-US" sz="2400" dirty="0"/>
          </a:p>
        </p:txBody>
      </p:sp>
      <p:sp>
        <p:nvSpPr>
          <p:cNvPr id="3" name="Content Placeholder 2"/>
          <p:cNvSpPr>
            <a:spLocks noGrp="1"/>
          </p:cNvSpPr>
          <p:nvPr>
            <p:ph idx="1"/>
          </p:nvPr>
        </p:nvSpPr>
        <p:spPr>
          <a:xfrm>
            <a:off x="255270" y="1403858"/>
            <a:ext cx="7772400" cy="4050792"/>
          </a:xfrm>
        </p:spPr>
        <p:txBody>
          <a:bodyPr>
            <a:noAutofit/>
          </a:bodyPr>
          <a:lstStyle/>
          <a:p>
            <a:pPr marL="0" indent="457200" algn="just">
              <a:buNone/>
            </a:pPr>
            <a:r>
              <a:rPr lang="en-US" sz="1800" b="1">
                <a:latin typeface="Times New Roman" panose="02020603050405020304" pitchFamily="18" charset="0"/>
                <a:cs typeface="Times New Roman" panose="02020603050405020304" pitchFamily="18" charset="0"/>
                <a:sym typeface="+mn-ea"/>
              </a:rPr>
              <a:t>Ashokkumar et al. [</a:t>
            </a:r>
            <a:r>
              <a:rPr lang="en-IN" altLang="en-US" sz="1800" b="1">
                <a:latin typeface="Times New Roman" panose="02020603050405020304" pitchFamily="18" charset="0"/>
                <a:cs typeface="Times New Roman" panose="02020603050405020304" pitchFamily="18" charset="0"/>
                <a:sym typeface="+mn-ea"/>
              </a:rPr>
              <a:t>5</a:t>
            </a:r>
            <a:r>
              <a:rPr lang="en-US" sz="1800" b="1">
                <a:latin typeface="Times New Roman" panose="02020603050405020304" pitchFamily="18" charset="0"/>
                <a:cs typeface="Times New Roman" panose="02020603050405020304" pitchFamily="18" charset="0"/>
                <a:sym typeface="+mn-ea"/>
              </a:rPr>
              <a:t>]</a:t>
            </a:r>
            <a:r>
              <a:rPr lang="en-US" sz="1800">
                <a:latin typeface="Times New Roman" panose="02020603050405020304" pitchFamily="18" charset="0"/>
                <a:cs typeface="Times New Roman" panose="02020603050405020304" pitchFamily="18" charset="0"/>
                <a:sym typeface="+mn-ea"/>
              </a:rPr>
              <a:t> presented a system to provide real-time energy data to users, aiming at efficient energy usage and conservation, enhancing sustainable energy management in residential settings. In the realm of smart grid security and efficient energy management, various studies have offered innovative solutions.</a:t>
            </a:r>
            <a:endParaRPr lang="en-US" sz="1800">
              <a:latin typeface="Times New Roman" panose="02020603050405020304" pitchFamily="18" charset="0"/>
              <a:cs typeface="Times New Roman" panose="02020603050405020304" pitchFamily="18" charset="0"/>
              <a:sym typeface="+mn-ea"/>
            </a:endParaRPr>
          </a:p>
          <a:p>
            <a:pPr marL="0" indent="457200" algn="just">
              <a:buNone/>
            </a:pPr>
            <a:r>
              <a:rPr lang="en-US" sz="1800" b="1">
                <a:latin typeface="Times New Roman" panose="02020603050405020304" pitchFamily="18" charset="0"/>
                <a:cs typeface="Times New Roman" panose="02020603050405020304" pitchFamily="18" charset="0"/>
                <a:sym typeface="+mn-ea"/>
              </a:rPr>
              <a:t>Selvarathi et al. [</a:t>
            </a:r>
            <a:r>
              <a:rPr lang="en-IN" altLang="en-US" sz="1800" b="1">
                <a:latin typeface="Times New Roman" panose="02020603050405020304" pitchFamily="18" charset="0"/>
                <a:cs typeface="Times New Roman" panose="02020603050405020304" pitchFamily="18" charset="0"/>
                <a:sym typeface="+mn-ea"/>
              </a:rPr>
              <a:t>6</a:t>
            </a:r>
            <a:r>
              <a:rPr lang="en-US" sz="1800" b="1">
                <a:latin typeface="Times New Roman" panose="02020603050405020304" pitchFamily="18" charset="0"/>
                <a:cs typeface="Times New Roman" panose="02020603050405020304" pitchFamily="18" charset="0"/>
                <a:sym typeface="+mn-ea"/>
              </a:rPr>
              <a:t>] </a:t>
            </a:r>
            <a:r>
              <a:rPr lang="en-US" sz="1800">
                <a:latin typeface="Times New Roman" panose="02020603050405020304" pitchFamily="18" charset="0"/>
                <a:cs typeface="Times New Roman" panose="02020603050405020304" pitchFamily="18" charset="0"/>
                <a:sym typeface="+mn-ea"/>
              </a:rPr>
              <a:t>developed Eliot, a smart prepaid energy meter providing real-time electricity usage data, aiming to reduce consumption and enhance transparency. </a:t>
            </a:r>
            <a:endParaRPr lang="en-US" sz="1800">
              <a:latin typeface="Times New Roman" panose="02020603050405020304" pitchFamily="18" charset="0"/>
              <a:cs typeface="Times New Roman" panose="02020603050405020304" pitchFamily="18" charset="0"/>
              <a:sym typeface="+mn-ea"/>
            </a:endParaRPr>
          </a:p>
          <a:p>
            <a:pPr marL="0" indent="457200" algn="just">
              <a:buNone/>
            </a:pPr>
            <a:r>
              <a:rPr lang="en-US" sz="1800" b="1">
                <a:latin typeface="Times New Roman" panose="02020603050405020304" pitchFamily="18" charset="0"/>
                <a:cs typeface="Times New Roman" panose="02020603050405020304" pitchFamily="18" charset="0"/>
                <a:sym typeface="+mn-ea"/>
              </a:rPr>
              <a:t>Badr et al. [</a:t>
            </a:r>
            <a:r>
              <a:rPr lang="en-IN" altLang="en-US" sz="1800" b="1">
                <a:latin typeface="Times New Roman" panose="02020603050405020304" pitchFamily="18" charset="0"/>
                <a:cs typeface="Times New Roman" panose="02020603050405020304" pitchFamily="18" charset="0"/>
                <a:sym typeface="+mn-ea"/>
              </a:rPr>
              <a:t>7</a:t>
            </a:r>
            <a:r>
              <a:rPr lang="en-US" sz="1800" b="1">
                <a:latin typeface="Times New Roman" panose="02020603050405020304" pitchFamily="18" charset="0"/>
                <a:cs typeface="Times New Roman" panose="02020603050405020304" pitchFamily="18" charset="0"/>
                <a:sym typeface="+mn-ea"/>
              </a:rPr>
              <a:t>]</a:t>
            </a:r>
            <a:r>
              <a:rPr lang="en-IN" altLang="en-US" sz="1800" b="1">
                <a:latin typeface="Times New Roman" panose="02020603050405020304" pitchFamily="18" charset="0"/>
                <a:cs typeface="Times New Roman" panose="02020603050405020304" pitchFamily="18" charset="0"/>
                <a:sym typeface="+mn-ea"/>
              </a:rPr>
              <a:t> </a:t>
            </a:r>
            <a:r>
              <a:rPr lang="en-US" sz="1800">
                <a:latin typeface="Times New Roman" panose="02020603050405020304" pitchFamily="18" charset="0"/>
                <a:cs typeface="Times New Roman" panose="02020603050405020304" pitchFamily="18" charset="0"/>
                <a:sym typeface="+mn-ea"/>
              </a:rPr>
              <a:t>proposed a privacy-preserving energy prediction scheme usin federated learning for smart grids, addressing communication efficiency and data privacy. </a:t>
            </a:r>
            <a:endParaRPr lang="en-US" sz="1800">
              <a:latin typeface="Times New Roman" panose="02020603050405020304" pitchFamily="18" charset="0"/>
              <a:cs typeface="Times New Roman" panose="02020603050405020304" pitchFamily="18" charset="0"/>
              <a:sym typeface="+mn-ea"/>
            </a:endParaRPr>
          </a:p>
          <a:p>
            <a:pPr marL="0" indent="457200" algn="just">
              <a:buNone/>
            </a:pPr>
            <a:r>
              <a:rPr lang="en-US" sz="1800" b="1">
                <a:latin typeface="Times New Roman" panose="02020603050405020304" pitchFamily="18" charset="0"/>
                <a:cs typeface="Times New Roman" panose="02020603050405020304" pitchFamily="18" charset="0"/>
                <a:sym typeface="+mn-ea"/>
              </a:rPr>
              <a:t>Kumar et al. [</a:t>
            </a:r>
            <a:r>
              <a:rPr lang="en-IN" altLang="en-US" sz="1800" b="1">
                <a:latin typeface="Times New Roman" panose="02020603050405020304" pitchFamily="18" charset="0"/>
                <a:cs typeface="Times New Roman" panose="02020603050405020304" pitchFamily="18" charset="0"/>
                <a:sym typeface="+mn-ea"/>
              </a:rPr>
              <a:t>8</a:t>
            </a:r>
            <a:r>
              <a:rPr lang="en-US" sz="1800" b="1">
                <a:latin typeface="Times New Roman" panose="02020603050405020304" pitchFamily="18" charset="0"/>
                <a:cs typeface="Times New Roman" panose="02020603050405020304" pitchFamily="18" charset="0"/>
                <a:sym typeface="+mn-ea"/>
              </a:rPr>
              <a:t>]</a:t>
            </a:r>
            <a:r>
              <a:rPr lang="en-US" sz="1800">
                <a:latin typeface="Times New Roman" panose="02020603050405020304" pitchFamily="18" charset="0"/>
                <a:cs typeface="Times New Roman" panose="02020603050405020304" pitchFamily="18" charset="0"/>
                <a:sym typeface="+mn-ea"/>
              </a:rPr>
              <a:t> investigated</a:t>
            </a:r>
            <a:r>
              <a:rPr lang="en-IN" altLang="en-US" sz="1800">
                <a:latin typeface="Times New Roman" panose="02020603050405020304" pitchFamily="18" charset="0"/>
                <a:cs typeface="Times New Roman" panose="02020603050405020304" pitchFamily="18" charset="0"/>
                <a:sym typeface="+mn-ea"/>
              </a:rPr>
              <a:t> </a:t>
            </a:r>
            <a:r>
              <a:rPr lang="en-US" sz="1800">
                <a:latin typeface="Times New Roman" panose="02020603050405020304" pitchFamily="18" charset="0"/>
                <a:cs typeface="Times New Roman" panose="02020603050405020304" pitchFamily="18" charset="0"/>
                <a:sym typeface="+mn-ea"/>
              </a:rPr>
              <a:t>the resilience of smart electric meters against cyber security attacks, highlighting the need for robust cybersecurity in the energy sector. In IoT-based energy management, several studies have focused on enhancing efficiency and security. </a:t>
            </a:r>
            <a:endParaRPr lang="en-US" sz="1800">
              <a:latin typeface="Times New Roman" panose="02020603050405020304" pitchFamily="18" charset="0"/>
              <a:cs typeface="Times New Roman" panose="02020603050405020304" pitchFamily="18" charset="0"/>
              <a:sym typeface="+mn-ea"/>
            </a:endParaRPr>
          </a:p>
          <a:p>
            <a:pPr marL="0" indent="457200" algn="just">
              <a:buNone/>
            </a:pPr>
            <a:r>
              <a:rPr lang="en-US" sz="1800" b="1">
                <a:latin typeface="Times New Roman" panose="02020603050405020304" pitchFamily="18" charset="0"/>
                <a:cs typeface="Times New Roman" panose="02020603050405020304" pitchFamily="18" charset="0"/>
                <a:sym typeface="+mn-ea"/>
              </a:rPr>
              <a:t>Harini et al. [</a:t>
            </a:r>
            <a:r>
              <a:rPr lang="en-IN" altLang="en-US" sz="1800" b="1">
                <a:latin typeface="Times New Roman" panose="02020603050405020304" pitchFamily="18" charset="0"/>
                <a:cs typeface="Times New Roman" panose="02020603050405020304" pitchFamily="18" charset="0"/>
                <a:sym typeface="+mn-ea"/>
              </a:rPr>
              <a:t>9</a:t>
            </a:r>
            <a:r>
              <a:rPr lang="en-US" sz="1800" b="1">
                <a:latin typeface="Times New Roman" panose="02020603050405020304" pitchFamily="18" charset="0"/>
                <a:cs typeface="Times New Roman" panose="02020603050405020304" pitchFamily="18" charset="0"/>
                <a:sym typeface="+mn-ea"/>
              </a:rPr>
              <a:t>]</a:t>
            </a:r>
            <a:r>
              <a:rPr lang="en-US" sz="1800">
                <a:latin typeface="Times New Roman" panose="02020603050405020304" pitchFamily="18" charset="0"/>
                <a:cs typeface="Times New Roman" panose="02020603050405020304" pitchFamily="18" charset="0"/>
                <a:sym typeface="+mn-ea"/>
              </a:rPr>
              <a:t> developed a system for automated energy monitoring, billing, and control, emphasizing IoT’s role in residential</a:t>
            </a:r>
            <a:r>
              <a:rPr lang="en-IN" altLang="en-US" sz="1800">
                <a:latin typeface="Times New Roman" panose="02020603050405020304" pitchFamily="18" charset="0"/>
                <a:cs typeface="Times New Roman" panose="02020603050405020304" pitchFamily="18" charset="0"/>
                <a:sym typeface="+mn-ea"/>
              </a:rPr>
              <a:t> </a:t>
            </a:r>
            <a:r>
              <a:rPr lang="en-US" sz="1800">
                <a:latin typeface="Times New Roman" panose="02020603050405020304" pitchFamily="18" charset="0"/>
                <a:cs typeface="Times New Roman" panose="02020603050405020304" pitchFamily="18" charset="0"/>
                <a:sym typeface="+mn-ea"/>
              </a:rPr>
              <a:t>energy management.</a:t>
            </a:r>
            <a:endParaRPr lang="en-US" sz="1800" dirty="0">
              <a:latin typeface="Times New Roman" panose="02020603050405020304" pitchFamily="18" charset="0"/>
              <a:cs typeface="Times New Roman" panose="02020603050405020304" pitchFamily="18" charset="0"/>
            </a:endParaRPr>
          </a:p>
        </p:txBody>
      </p:sp>
      <p:sp>
        <p:nvSpPr>
          <p:cNvPr id="6" name="Date Placeholder 5"/>
          <p:cNvSpPr>
            <a:spLocks noGrp="1"/>
          </p:cNvSpPr>
          <p:nvPr>
            <p:ph type="dt" sz="half" idx="10"/>
          </p:nvPr>
        </p:nvSpPr>
        <p:spPr/>
        <p:txBody>
          <a:bodyPr/>
          <a:lstStyle/>
          <a:p>
            <a:fld id="{DA80EFFF-DDFB-4015-AA6A-41E3B2B29866}" type="datetime1">
              <a:rPr lang="en-IN" smtClean="0"/>
            </a:fld>
            <a:endParaRPr lang="en-IN"/>
          </a:p>
        </p:txBody>
      </p:sp>
      <p:sp>
        <p:nvSpPr>
          <p:cNvPr id="4" name="Footer Placeholder 3"/>
          <p:cNvSpPr>
            <a:spLocks noGrp="1"/>
          </p:cNvSpPr>
          <p:nvPr>
            <p:ph type="ftr" sz="quarter" idx="11"/>
          </p:nvPr>
        </p:nvSpPr>
        <p:spPr/>
        <p:txBody>
          <a:bodyPr/>
          <a:lstStyle/>
          <a:p>
            <a:r>
              <a:rPr lang="en-IN"/>
              <a:t>BATCH NO:        DEPARTMENT OF COMPUTER SCIENCE &amp; ENGINEERING</a:t>
            </a:r>
            <a:endParaRPr lang="en-IN"/>
          </a:p>
        </p:txBody>
      </p:sp>
      <p:sp>
        <p:nvSpPr>
          <p:cNvPr id="5" name="Slide Number Placeholder 4"/>
          <p:cNvSpPr>
            <a:spLocks noGrp="1"/>
          </p:cNvSpPr>
          <p:nvPr>
            <p:ph type="sldNum" sz="quarter" idx="12"/>
          </p:nvPr>
        </p:nvSpPr>
        <p:spPr/>
        <p:txBody>
          <a:bodyPr/>
          <a:lstStyle/>
          <a:p>
            <a:fld id="{FA00FD27-8DB0-4CB2-BD37-BEA95C6A1008}" type="slidenum">
              <a:rPr lang="en-IN" smtClean="0"/>
            </a:fld>
            <a:endParaRPr lang="en-IN"/>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7.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0</TotalTime>
  <Words>21126</Words>
  <Application>WPS Presentation</Application>
  <PresentationFormat>On-screen Show (4:3)</PresentationFormat>
  <Paragraphs>446</Paragraphs>
  <Slides>32</Slides>
  <Notes>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32</vt:i4>
      </vt:variant>
    </vt:vector>
  </HeadingPairs>
  <TitlesOfParts>
    <vt:vector size="44" baseType="lpstr">
      <vt:lpstr>Arial</vt:lpstr>
      <vt:lpstr>SimSun</vt:lpstr>
      <vt:lpstr>Wingdings</vt:lpstr>
      <vt:lpstr>Times New Roman</vt:lpstr>
      <vt:lpstr>Verdana</vt:lpstr>
      <vt:lpstr>Rockwell</vt:lpstr>
      <vt:lpstr>Microsoft YaHei</vt:lpstr>
      <vt:lpstr>Arial Unicode MS</vt:lpstr>
      <vt:lpstr>Rockwell Condensed</vt:lpstr>
      <vt:lpstr>Calibri</vt:lpstr>
      <vt:lpstr>MingLiU-ExtB</vt:lpstr>
      <vt:lpstr>Wood Type</vt:lpstr>
      <vt:lpstr>PowerPoint 演示文稿</vt:lpstr>
      <vt:lpstr>PowerPoint 演示文稿</vt:lpstr>
      <vt:lpstr>ABSTRACT</vt:lpstr>
      <vt:lpstr>OBJECTIVES </vt:lpstr>
      <vt:lpstr>PowerPoint 演示文稿</vt:lpstr>
      <vt:lpstr>INTRODUCTION</vt:lpstr>
      <vt:lpstr>PowerPoint 演示文稿</vt:lpstr>
      <vt:lpstr>LITERATURE REVIEW</vt:lpstr>
      <vt:lpstr>LITERATURE REVIEW</vt:lpstr>
      <vt:lpstr>LITERATURE REVIEW</vt:lpstr>
      <vt:lpstr>DESIGN AND METHOLOGIES</vt:lpstr>
      <vt:lpstr>MODULE:1   Node Device Establishment</vt:lpstr>
      <vt:lpstr>PowerPoint 演示文稿</vt:lpstr>
      <vt:lpstr>PowerPoint 演示文稿</vt:lpstr>
      <vt:lpstr>PowerPoint 演示文稿</vt:lpstr>
      <vt:lpstr>MODULE:2  Intelligent Edge Network Supported by Node Data</vt:lpstr>
      <vt:lpstr>PowerPoint 演示文稿</vt:lpstr>
      <vt:lpstr>PowerPoint 演示文稿</vt:lpstr>
      <vt:lpstr> MODULE:3   User Interface for Edge Control</vt:lpstr>
      <vt:lpstr>PowerPoint 演示文稿</vt:lpstr>
      <vt:lpstr>ARCHITECTURE DIAGRAM</vt:lpstr>
      <vt:lpstr>DATA FLOW DIAGRAM</vt:lpstr>
      <vt:lpstr>ER- DIAGRAM</vt:lpstr>
      <vt:lpstr>IMPLEMENTATION</vt:lpstr>
      <vt:lpstr>CONCLUSION</vt:lpstr>
      <vt:lpstr>OFFER LETTER SOFT COPY/SCANNED COPY </vt:lpstr>
      <vt:lpstr>INDUSTRY DETAILS  </vt:lpstr>
      <vt:lpstr>REFERENCES</vt:lpstr>
      <vt:lpstr>PowerPoint 演示文稿</vt:lpstr>
      <vt:lpstr>PowerPoint 演示文稿</vt:lpstr>
      <vt:lpstr>PowerPoint 演示文稿</vt:lpstr>
      <vt:lpstr>PowerPoint 演示文稿</vt:lpstr>
    </vt:vector>
  </TitlesOfParts>
  <Company>Hewlett-Packard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Ashok Vijay</dc:creator>
  <cp:lastModifiedBy>saima</cp:lastModifiedBy>
  <cp:revision>87</cp:revision>
  <dcterms:created xsi:type="dcterms:W3CDTF">2019-08-05T06:49:00Z</dcterms:created>
  <dcterms:modified xsi:type="dcterms:W3CDTF">2024-03-09T08:29:14Z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06DBE8597AD84791B05C726FBDBEEA23_13</vt:lpwstr>
  </property>
  <property fmtid="{D5CDD505-2E9C-101B-9397-08002B2CF9AE}" pid="3" name="KSOProductBuildVer">
    <vt:lpwstr>1033-12.2.0.13489</vt:lpwstr>
  </property>
</Properties>
</file>